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26"/>
  </p:notesMasterIdLst>
  <p:sldIdLst>
    <p:sldId id="294" r:id="rId2"/>
    <p:sldId id="320" r:id="rId3"/>
    <p:sldId id="321" r:id="rId4"/>
    <p:sldId id="285" r:id="rId5"/>
    <p:sldId id="322" r:id="rId6"/>
    <p:sldId id="286" r:id="rId7"/>
    <p:sldId id="287" r:id="rId8"/>
    <p:sldId id="296" r:id="rId9"/>
    <p:sldId id="295" r:id="rId10"/>
    <p:sldId id="305" r:id="rId11"/>
    <p:sldId id="288" r:id="rId12"/>
    <p:sldId id="297" r:id="rId13"/>
    <p:sldId id="298" r:id="rId14"/>
    <p:sldId id="299" r:id="rId15"/>
    <p:sldId id="300" r:id="rId16"/>
    <p:sldId id="309" r:id="rId17"/>
    <p:sldId id="310" r:id="rId18"/>
    <p:sldId id="311" r:id="rId19"/>
    <p:sldId id="312" r:id="rId20"/>
    <p:sldId id="313" r:id="rId21"/>
    <p:sldId id="315" r:id="rId22"/>
    <p:sldId id="318" r:id="rId23"/>
    <p:sldId id="323" r:id="rId24"/>
    <p:sldId id="31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763"/>
    <a:srgbClr val="050043"/>
    <a:srgbClr val="050038"/>
    <a:srgbClr val="050040"/>
    <a:srgbClr val="050055"/>
    <a:srgbClr val="D9D9D9"/>
    <a:srgbClr val="173355"/>
    <a:srgbClr val="143153"/>
    <a:srgbClr val="E6E6E6"/>
    <a:srgbClr val="0C2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660"/>
  </p:normalViewPr>
  <p:slideViewPr>
    <p:cSldViewPr snapToGrid="0">
      <p:cViewPr varScale="1">
        <p:scale>
          <a:sx n="68" d="100"/>
          <a:sy n="68" d="100"/>
        </p:scale>
        <p:origin x="10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AE728-8CEF-465C-9B30-E15FB3938770}" type="doc">
      <dgm:prSet loTypeId="urn:microsoft.com/office/officeart/2005/8/layout/pList1" loCatId="list" qsTypeId="urn:microsoft.com/office/officeart/2005/8/quickstyle/3d6" qsCatId="3D" csTypeId="urn:microsoft.com/office/officeart/2005/8/colors/accent3_5" csCatId="accent3" phldr="1"/>
      <dgm:spPr/>
    </dgm:pt>
    <dgm:pt modelId="{C1F5CC80-8CF7-435A-8883-B4FC45474C79}">
      <dgm:prSet phldrT="[Text]"/>
      <dgm:spPr>
        <a:solidFill>
          <a:schemeClr val="accent1">
            <a:lumMod val="50000"/>
            <a:alpha val="0"/>
          </a:schemeClr>
        </a:solidFill>
      </dgm:spPr>
      <dgm:t>
        <a:bodyPr/>
        <a:lstStyle/>
        <a:p>
          <a:r>
            <a:rPr lang="en-US" b="1" cap="none" spc="0" dirty="0">
              <a:ln w="6600">
                <a:solidFill>
                  <a:schemeClr val="accent1">
                    <a:lumMod val="50000"/>
                  </a:schemeClr>
                </a:solidFill>
                <a:prstDash val="solid"/>
              </a:ln>
              <a:solidFill>
                <a:schemeClr val="accent1">
                  <a:lumMod val="60000"/>
                  <a:lumOff val="40000"/>
                </a:schemeClr>
              </a:solidFill>
              <a:effectLst>
                <a:glow rad="101600">
                  <a:schemeClr val="accent1">
                    <a:lumMod val="75000"/>
                    <a:alpha val="60000"/>
                  </a:schemeClr>
                </a:glow>
                <a:outerShdw dist="38100" dir="2700000" algn="tl" rotWithShape="0">
                  <a:schemeClr val="accent2"/>
                </a:outerShdw>
              </a:effectLst>
            </a:rPr>
            <a:t>    </a:t>
          </a:r>
          <a:r>
            <a:rPr lang="en-US" b="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rPr>
            <a:t>KPI</a:t>
          </a:r>
          <a:endParaRPr lang="en-US" b="1"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endParaRPr>
        </a:p>
      </dgm:t>
    </dgm:pt>
    <dgm:pt modelId="{6FC2A7E5-300E-40F1-BC29-9163F12882C8}" type="parTrans" cxnId="{154E1749-4D48-44BD-A9A5-FF0BF2D8D5C6}">
      <dgm:prSet/>
      <dgm:spPr/>
      <dgm:t>
        <a:bodyPr/>
        <a:lstStyle/>
        <a:p>
          <a:endParaRPr lang="en-US"/>
        </a:p>
      </dgm:t>
    </dgm:pt>
    <dgm:pt modelId="{C7E5BC89-A9E4-4754-B24D-A32EB9B72643}" type="sibTrans" cxnId="{154E1749-4D48-44BD-A9A5-FF0BF2D8D5C6}">
      <dgm:prSet/>
      <dgm:spPr/>
      <dgm:t>
        <a:bodyPr/>
        <a:lstStyle/>
        <a:p>
          <a:endParaRPr lang="en-US"/>
        </a:p>
      </dgm:t>
    </dgm:pt>
    <dgm:pt modelId="{424D6641-E81C-421F-ADA6-B59365B30344}" type="pres">
      <dgm:prSet presAssocID="{055AE728-8CEF-465C-9B30-E15FB3938770}" presName="Name0" presStyleCnt="0">
        <dgm:presLayoutVars>
          <dgm:dir/>
          <dgm:resizeHandles val="exact"/>
        </dgm:presLayoutVars>
      </dgm:prSet>
      <dgm:spPr/>
    </dgm:pt>
    <dgm:pt modelId="{05C55D0B-D989-49B9-8BD0-A493E1B39990}" type="pres">
      <dgm:prSet presAssocID="{C1F5CC80-8CF7-435A-8883-B4FC45474C79}" presName="compNode" presStyleCnt="0"/>
      <dgm:spPr/>
    </dgm:pt>
    <dgm:pt modelId="{CF74ADD1-DC09-4A6D-83EE-96DD64C490A1}" type="pres">
      <dgm:prSet presAssocID="{C1F5CC80-8CF7-435A-8883-B4FC45474C79}" presName="pictRect" presStyleLbl="node1" presStyleIdx="0" presStyleCnt="1" custLinFactNeighborX="0" custLinFactNeighborY="9333"/>
      <dgm:spPr>
        <a:blipFill>
          <a:blip xmlns:r="http://schemas.openxmlformats.org/officeDocument/2006/relationships" r:embed="rId1"/>
          <a:srcRect/>
          <a:stretch>
            <a:fillRect t="-23000" b="-23000"/>
          </a:stretch>
        </a:blipFill>
        <a:effectLst>
          <a:outerShdw blurRad="50800" dist="50800" dir="5400000" algn="ctr" rotWithShape="0">
            <a:schemeClr val="accent1">
              <a:lumMod val="50000"/>
            </a:schemeClr>
          </a:outerShdw>
        </a:effectLst>
      </dgm:spPr>
    </dgm:pt>
    <dgm:pt modelId="{D8728BF9-9F0E-49B0-8C3B-89FA16998320}" type="pres">
      <dgm:prSet presAssocID="{C1F5CC80-8CF7-435A-8883-B4FC45474C79}" presName="textRect" presStyleLbl="revTx" presStyleIdx="0" presStyleCnt="1" custLinFactNeighborX="-6889" custLinFactNeighborY="1521">
        <dgm:presLayoutVars>
          <dgm:bulletEnabled val="1"/>
        </dgm:presLayoutVars>
      </dgm:prSet>
      <dgm:spPr/>
    </dgm:pt>
  </dgm:ptLst>
  <dgm:cxnLst>
    <dgm:cxn modelId="{7A1EA540-3ABB-4B44-A72C-0A1F33943E96}" type="presOf" srcId="{055AE728-8CEF-465C-9B30-E15FB3938770}" destId="{424D6641-E81C-421F-ADA6-B59365B30344}" srcOrd="0" destOrd="0" presId="urn:microsoft.com/office/officeart/2005/8/layout/pList1"/>
    <dgm:cxn modelId="{154E1749-4D48-44BD-A9A5-FF0BF2D8D5C6}" srcId="{055AE728-8CEF-465C-9B30-E15FB3938770}" destId="{C1F5CC80-8CF7-435A-8883-B4FC45474C79}" srcOrd="0" destOrd="0" parTransId="{6FC2A7E5-300E-40F1-BC29-9163F12882C8}" sibTransId="{C7E5BC89-A9E4-4754-B24D-A32EB9B72643}"/>
    <dgm:cxn modelId="{2FC8FCDB-7991-4C08-96BE-B37AF5877DE6}" type="presOf" srcId="{C1F5CC80-8CF7-435A-8883-B4FC45474C79}" destId="{D8728BF9-9F0E-49B0-8C3B-89FA16998320}" srcOrd="0" destOrd="0" presId="urn:microsoft.com/office/officeart/2005/8/layout/pList1"/>
    <dgm:cxn modelId="{BB59339C-6E19-42FE-AF58-ACF21C39D7E5}" type="presParOf" srcId="{424D6641-E81C-421F-ADA6-B59365B30344}" destId="{05C55D0B-D989-49B9-8BD0-A493E1B39990}" srcOrd="0" destOrd="0" presId="urn:microsoft.com/office/officeart/2005/8/layout/pList1"/>
    <dgm:cxn modelId="{83CBAC87-4E5A-4318-83F9-C4B65DC2B19B}" type="presParOf" srcId="{05C55D0B-D989-49B9-8BD0-A493E1B39990}" destId="{CF74ADD1-DC09-4A6D-83EE-96DD64C490A1}" srcOrd="0" destOrd="0" presId="urn:microsoft.com/office/officeart/2005/8/layout/pList1"/>
    <dgm:cxn modelId="{9F76A7C6-CFA1-421B-A3B9-3022642C1551}" type="presParOf" srcId="{05C55D0B-D989-49B9-8BD0-A493E1B39990}" destId="{D8728BF9-9F0E-49B0-8C3B-89FA16998320}" srcOrd="1" destOrd="0" presId="urn:microsoft.com/office/officeart/2005/8/layout/p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4ADD1-DC09-4A6D-83EE-96DD64C490A1}">
      <dsp:nvSpPr>
        <dsp:cNvPr id="0" name=""/>
        <dsp:cNvSpPr/>
      </dsp:nvSpPr>
      <dsp:spPr>
        <a:xfrm>
          <a:off x="2506220" y="276156"/>
          <a:ext cx="4265866" cy="2939182"/>
        </a:xfrm>
        <a:prstGeom prst="roundRect">
          <a:avLst/>
        </a:prstGeom>
        <a:blipFill>
          <a:blip xmlns:r="http://schemas.openxmlformats.org/officeDocument/2006/relationships" r:embed="rId1"/>
          <a:srcRect/>
          <a:stretch>
            <a:fillRect t="-23000" b="-23000"/>
          </a:stretch>
        </a:blipFill>
        <a:ln>
          <a:noFill/>
        </a:ln>
        <a:effectLst>
          <a:outerShdw blurRad="50800" dist="50800" dir="5400000" algn="ctr" rotWithShape="0">
            <a:schemeClr val="accent1">
              <a:lumMod val="50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8728BF9-9F0E-49B0-8C3B-89FA16998320}">
      <dsp:nvSpPr>
        <dsp:cNvPr id="0" name=""/>
        <dsp:cNvSpPr/>
      </dsp:nvSpPr>
      <dsp:spPr>
        <a:xfrm>
          <a:off x="2212345" y="2942868"/>
          <a:ext cx="4265866" cy="1582636"/>
        </a:xfrm>
        <a:prstGeom prst="rect">
          <a:avLst/>
        </a:prstGeom>
        <a:solidFill>
          <a:schemeClr val="accent1">
            <a:lumMod val="50000"/>
            <a:alpha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b="1" kern="1200" cap="none" spc="0" dirty="0">
              <a:ln w="6600">
                <a:solidFill>
                  <a:schemeClr val="accent1">
                    <a:lumMod val="50000"/>
                  </a:schemeClr>
                </a:solidFill>
                <a:prstDash val="solid"/>
              </a:ln>
              <a:solidFill>
                <a:schemeClr val="accent1">
                  <a:lumMod val="60000"/>
                  <a:lumOff val="40000"/>
                </a:schemeClr>
              </a:solidFill>
              <a:effectLst>
                <a:glow rad="101600">
                  <a:schemeClr val="accent1">
                    <a:lumMod val="75000"/>
                    <a:alpha val="60000"/>
                  </a:schemeClr>
                </a:glow>
                <a:outerShdw dist="38100" dir="2700000" algn="tl" rotWithShape="0">
                  <a:schemeClr val="accent2"/>
                </a:outerShdw>
              </a:effectLst>
            </a:rPr>
            <a:t>    </a:t>
          </a:r>
          <a:r>
            <a:rPr lang="en-US" sz="6500" b="0" kern="120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rPr>
            <a:t>KPI</a:t>
          </a:r>
          <a:endParaRPr lang="en-US" sz="6500" b="1" kern="120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endParaRPr>
        </a:p>
      </dsp:txBody>
      <dsp:txXfrm>
        <a:off x="2212345" y="2942868"/>
        <a:ext cx="4265866" cy="158263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D87E75-7A42-4529-81A0-F6CFD6AF1551}" type="datetime1">
              <a:rPr lang="en-US" smtClean="0"/>
              <a:t>11/14/2024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EE24C92-1265-4741-8F9F-404A15D9386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96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1263D-828A-4F7C-B53F-CF7F3AF23101}"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941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AA11DA-715D-4CCB-8B4E-F539348944E6}"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34191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p:txBody>
          <a:bodyPr/>
          <a:lstStyle/>
          <a:p>
            <a:fld id="{02979B47-FAC9-4AEE-B74B-3F584ED26D59}" type="datetime1">
              <a:rPr lang="en-US" smtClean="0"/>
              <a:pPr/>
              <a:t>11/14/2024</a:t>
            </a:fld>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r>
              <a:rPr lang="en-US"/>
              <a:t>@MCIT-2024</a:t>
            </a:r>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A7B7E-3938-4D0E-8E14-E58AA83CCFB6}"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194F8C0E-8F8D-16B3-64FD-ED4D3A726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9" name="Picture 8">
            <a:extLst>
              <a:ext uri="{FF2B5EF4-FFF2-40B4-BE49-F238E27FC236}">
                <a16:creationId xmlns:a16="http://schemas.microsoft.com/office/drawing/2014/main" id="{34E97408-2742-80CF-2BD1-99920D3EC9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21969033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777F9-2A00-47FF-A8CF-CA2FA3234A29}"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1BDD7526-B857-E6E7-A27E-AAEC149DD7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9" name="Picture 8">
            <a:extLst>
              <a:ext uri="{FF2B5EF4-FFF2-40B4-BE49-F238E27FC236}">
                <a16:creationId xmlns:a16="http://schemas.microsoft.com/office/drawing/2014/main" id="{CEECC6CB-DDFB-4749-054E-879638319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10" name="Freeform 6">
            <a:extLst>
              <a:ext uri="{FF2B5EF4-FFF2-40B4-BE49-F238E27FC236}">
                <a16:creationId xmlns:a16="http://schemas.microsoft.com/office/drawing/2014/main" id="{CA68EC4E-2556-E92F-F0A4-F694C3F94874}"/>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pic>
        <p:nvPicPr>
          <p:cNvPr id="11" name="Picture 10">
            <a:extLst>
              <a:ext uri="{FF2B5EF4-FFF2-40B4-BE49-F238E27FC236}">
                <a16:creationId xmlns:a16="http://schemas.microsoft.com/office/drawing/2014/main" id="{EEA2DA79-41E2-4766-91D2-49615C47BC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2" name="Freeform 6">
            <a:extLst>
              <a:ext uri="{FF2B5EF4-FFF2-40B4-BE49-F238E27FC236}">
                <a16:creationId xmlns:a16="http://schemas.microsoft.com/office/drawing/2014/main" id="{95EA7C6D-E19C-BE50-5450-4309CBBF0E58}"/>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179698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9E546C-EE17-4181-9D6E-D78043A81B8F}"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9848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8DEA4-61AE-4340-8E71-F8E1C0C7F674}"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24C92-1265-4741-8F9F-404A15D9386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425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EBB09-FDC3-47DE-93B5-ED6916170555}"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24C92-1265-4741-8F9F-404A15D9386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7620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BBAB-51C5-4FCF-9DF9-CE3252633D91}"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19925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D9E29-3541-490B-A77A-28C8A779906A}"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87592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BBB6057-4896-492E-A421-79CA1BC6A688}" type="datetime1">
              <a:rPr lang="en-US" smtClean="0"/>
              <a:t>11/14/2024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54294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979B47-FAC9-4AEE-B74B-3F584ED26D59}" type="datetime1">
              <a:rPr lang="en-US" smtClean="0"/>
              <a:pPr/>
              <a:t>11/14/2024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@MCIT-2024</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EE24C92-1265-4741-8F9F-404A15D9386E}"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C6D3C2-A43D-151A-EA0A-6570C225D85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34B496E-2CBE-29E8-D904-CBBC7A51C35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13" name="Freeform 6">
            <a:extLst>
              <a:ext uri="{FF2B5EF4-FFF2-40B4-BE49-F238E27FC236}">
                <a16:creationId xmlns:a16="http://schemas.microsoft.com/office/drawing/2014/main" id="{F7736C69-D122-A621-8BB3-1046F673A77C}"/>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4" name="Picture 13">
            <a:extLst>
              <a:ext uri="{FF2B5EF4-FFF2-40B4-BE49-F238E27FC236}">
                <a16:creationId xmlns:a16="http://schemas.microsoft.com/office/drawing/2014/main" id="{F2041BC7-08B5-7585-7B9B-D596C15588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C602186B-EABF-E11E-57EA-8E01D89CB3D5}"/>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368975803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660" r:id="rId12"/>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QaNsu0w_4AfM2n18fgSZGupUrCWmynXQ/edit?usp=sharing&amp;ouid=112915212538405498813&amp;rtpof=true&amp;sd=true" TargetMode="External"/><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app.powerbi.com/groups/me/reports/9905c8ec-3a5d-4786-8dae-0e3c0fbb045f?experience=power-bi" TargetMode="External"/><Relationship Id="rId5" Type="http://schemas.openxmlformats.org/officeDocument/2006/relationships/image" Target="../media/image28.jpg"/><Relationship Id="rId4" Type="http://schemas.openxmlformats.org/officeDocument/2006/relationships/hyperlink" Target="https://docs.google.com/document/d/1Fsd9OBLtMGkIikRa0U4-m8uBc32_fhXc/edit?usp=sharing&amp;ouid=112915212538405498813&amp;rtpof=true&amp;sd=tru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978BD0-82FE-08DB-56F5-9940BBDA3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3209936-B90E-9F00-64A6-0F62632E802D}"/>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9049"/>
                    </a14:imgEffect>
                    <a14:imgEffect>
                      <a14:saturation sat="365000"/>
                    </a14:imgEffect>
                    <a14:imgEffect>
                      <a14:brightnessContrast contrast="66000"/>
                    </a14:imgEffect>
                  </a14:imgLayer>
                </a14:imgProps>
              </a:ext>
              <a:ext uri="{28A0092B-C50C-407E-A947-70E740481C1C}">
                <a14:useLocalDpi xmlns:a14="http://schemas.microsoft.com/office/drawing/2010/main" val="0"/>
              </a:ext>
            </a:extLst>
          </a:blip>
          <a:stretch>
            <a:fillRect/>
          </a:stretch>
        </p:blipFill>
        <p:spPr>
          <a:xfrm>
            <a:off x="2120285" y="933919"/>
            <a:ext cx="8759215" cy="5317093"/>
          </a:xfrm>
          <a:prstGeom prst="rect">
            <a:avLst/>
          </a:prstGeom>
          <a:effectLst>
            <a:glow rad="101600">
              <a:schemeClr val="accent3">
                <a:satMod val="175000"/>
                <a:alpha val="40000"/>
              </a:schemeClr>
            </a:glow>
            <a:outerShdw blurRad="152400" dist="508000" dir="8040000" sx="95000" sy="95000" algn="ctr" rotWithShape="0">
              <a:srgbClr val="02B27E">
                <a:alpha val="50000"/>
              </a:srgbClr>
            </a:outerShdw>
            <a:reflection endPos="0" dist="50800" dir="5400000" sy="-100000" algn="bl" rotWithShape="0"/>
          </a:effectLst>
          <a:scene3d>
            <a:camera prst="orthographicFront"/>
            <a:lightRig rig="threePt" dir="t"/>
          </a:scene3d>
          <a:sp3d prstMaterial="metal"/>
        </p:spPr>
      </p:pic>
      <p:pic>
        <p:nvPicPr>
          <p:cNvPr id="23" name="Picture 22">
            <a:extLst>
              <a:ext uri="{FF2B5EF4-FFF2-40B4-BE49-F238E27FC236}">
                <a16:creationId xmlns:a16="http://schemas.microsoft.com/office/drawing/2014/main" id="{B5C56BAE-C5A9-3085-96FC-20F2ED7D1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5" y="309042"/>
            <a:ext cx="857117" cy="624877"/>
          </a:xfrm>
          <a:prstGeom prst="rect">
            <a:avLst/>
          </a:prstGeom>
        </p:spPr>
      </p:pic>
      <p:sp>
        <p:nvSpPr>
          <p:cNvPr id="27" name="Rectangle: Rounded Corners 26">
            <a:extLst>
              <a:ext uri="{FF2B5EF4-FFF2-40B4-BE49-F238E27FC236}">
                <a16:creationId xmlns:a16="http://schemas.microsoft.com/office/drawing/2014/main" id="{72862433-F3A1-B81B-9D6D-1AFFC8949E63}"/>
              </a:ext>
            </a:extLst>
          </p:cNvPr>
          <p:cNvSpPr/>
          <p:nvPr/>
        </p:nvSpPr>
        <p:spPr>
          <a:xfrm>
            <a:off x="5008717" y="3916957"/>
            <a:ext cx="2982350" cy="2007124"/>
          </a:xfrm>
          <a:prstGeom prst="roundRect">
            <a:avLst/>
          </a:prstGeom>
          <a:solidFill>
            <a:srgbClr val="02B27E"/>
          </a:solidFill>
          <a:ln>
            <a:noFill/>
          </a:ln>
          <a:effectLst>
            <a:outerShdw blurRad="50800" dist="50800" dir="5400000" sx="1000" sy="1000" algn="ctr" rotWithShape="0">
              <a:schemeClr val="tx2">
                <a:lumMod val="7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dirty="0">
                <a:solidFill>
                  <a:schemeClr val="tx2">
                    <a:lumMod val="75000"/>
                  </a:schemeClr>
                </a:solidFill>
                <a:latin typeface="Arial" panose="020B0604020202020204" pitchFamily="34" charset="0"/>
                <a:cs typeface="Arial" panose="020B0604020202020204" pitchFamily="34" charset="0"/>
              </a:rPr>
              <a:t>Electric</a:t>
            </a:r>
          </a:p>
          <a:p>
            <a:pPr algn="ctr">
              <a:lnSpc>
                <a:spcPct val="150000"/>
              </a:lnSpc>
            </a:pPr>
            <a:r>
              <a:rPr lang="en-US" sz="3200" b="1" dirty="0">
                <a:solidFill>
                  <a:schemeClr val="tx2">
                    <a:lumMod val="75000"/>
                  </a:schemeClr>
                </a:solidFill>
                <a:latin typeface="Arial" panose="020B0604020202020204" pitchFamily="34" charset="0"/>
                <a:cs typeface="Arial" panose="020B0604020202020204" pitchFamily="34" charset="0"/>
              </a:rPr>
              <a:t>Disturbance </a:t>
            </a:r>
          </a:p>
        </p:txBody>
      </p:sp>
      <p:pic>
        <p:nvPicPr>
          <p:cNvPr id="2" name="Picture 1">
            <a:extLst>
              <a:ext uri="{FF2B5EF4-FFF2-40B4-BE49-F238E27FC236}">
                <a16:creationId xmlns:a16="http://schemas.microsoft.com/office/drawing/2014/main" id="{822A4C5B-B236-4732-A619-D00D26D2D6AC}"/>
              </a:ext>
            </a:extLst>
          </p:cNvPr>
          <p:cNvPicPr>
            <a:picLocks noChangeAspect="1"/>
          </p:cNvPicPr>
          <p:nvPr/>
        </p:nvPicPr>
        <p:blipFill>
          <a:blip r:embed="rId6"/>
          <a:stretch>
            <a:fillRect/>
          </a:stretch>
        </p:blipFill>
        <p:spPr>
          <a:xfrm>
            <a:off x="9959319" y="-305196"/>
            <a:ext cx="2232681" cy="1853352"/>
          </a:xfrm>
          <a:prstGeom prst="rect">
            <a:avLst/>
          </a:prstGeom>
        </p:spPr>
      </p:pic>
    </p:spTree>
    <p:extLst>
      <p:ext uri="{BB962C8B-B14F-4D97-AF65-F5344CB8AC3E}">
        <p14:creationId xmlns:p14="http://schemas.microsoft.com/office/powerpoint/2010/main" val="420957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999B02-D707-7ED8-D047-91E6DA9A1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DDA4839-0D86-A486-51F0-BE3610302FD1}"/>
              </a:ext>
            </a:extLst>
          </p:cNvPr>
          <p:cNvSpPr txBox="1"/>
          <p:nvPr/>
        </p:nvSpPr>
        <p:spPr>
          <a:xfrm>
            <a:off x="581104" y="1051067"/>
            <a:ext cx="9835105" cy="2675028"/>
          </a:xfrm>
          <a:prstGeom prst="rect">
            <a:avLst/>
          </a:prstGeom>
          <a:noFill/>
        </p:spPr>
        <p:txBody>
          <a:bodyPr wrap="square" rtlCol="0">
            <a:spAutoFit/>
          </a:bodyPr>
          <a:lstStyle/>
          <a:p>
            <a:pPr marL="457200" indent="-457200" algn="just">
              <a:lnSpc>
                <a:spcPct val="150000"/>
              </a:lnSpc>
              <a:buFont typeface="+mj-lt"/>
              <a:buAutoNum type="arabicPeriod" startAt="7"/>
            </a:pPr>
            <a:r>
              <a:rPr lang="en-US" sz="2000" b="1" dirty="0">
                <a:solidFill>
                  <a:schemeClr val="bg1"/>
                </a:solidFill>
              </a:rPr>
              <a:t>Text Cleaning</a:t>
            </a:r>
            <a:r>
              <a:rPr lang="en-US" sz="2000" dirty="0">
                <a:solidFill>
                  <a:schemeClr val="bg1"/>
                </a:solidFill>
              </a:rPr>
              <a:t>: </a:t>
            </a:r>
            <a:r>
              <a:rPr lang="en-US" dirty="0">
                <a:solidFill>
                  <a:schemeClr val="bg1"/>
                </a:solidFill>
              </a:rPr>
              <a:t>Trimmed text in columns such as "NERC Region," "Area," and "Type of Disturbance" to remove unnecessary spaces and characters.</a:t>
            </a:r>
          </a:p>
          <a:p>
            <a:pPr marL="457200" indent="-457200" algn="just">
              <a:lnSpc>
                <a:spcPct val="150000"/>
              </a:lnSpc>
              <a:buFont typeface="+mj-lt"/>
              <a:buAutoNum type="arabicPeriod" startAt="7"/>
            </a:pPr>
            <a:r>
              <a:rPr lang="en-US" sz="2000" b="1" dirty="0">
                <a:solidFill>
                  <a:schemeClr val="bg1"/>
                </a:solidFill>
              </a:rPr>
              <a:t>Data Splitting</a:t>
            </a:r>
            <a:r>
              <a:rPr lang="en-US" sz="2000" dirty="0">
                <a:solidFill>
                  <a:schemeClr val="bg1"/>
                </a:solidFill>
              </a:rPr>
              <a:t>: </a:t>
            </a:r>
            <a:r>
              <a:rPr lang="en-US" dirty="0">
                <a:solidFill>
                  <a:schemeClr val="bg1"/>
                </a:solidFill>
              </a:rPr>
              <a:t>Split columns by delimiters (spaces or commas) in the restoration time fields when needed.</a:t>
            </a:r>
          </a:p>
          <a:p>
            <a:pPr marL="457200" indent="-457200" algn="just">
              <a:lnSpc>
                <a:spcPct val="150000"/>
              </a:lnSpc>
              <a:buFont typeface="+mj-lt"/>
              <a:buAutoNum type="arabicPeriod" startAt="7"/>
            </a:pPr>
            <a:r>
              <a:rPr lang="en-US" sz="2000" b="1" dirty="0">
                <a:solidFill>
                  <a:schemeClr val="bg1"/>
                </a:solidFill>
              </a:rPr>
              <a:t>Column Renaming</a:t>
            </a:r>
            <a:r>
              <a:rPr lang="en-US" sz="2000" dirty="0">
                <a:solidFill>
                  <a:schemeClr val="bg1"/>
                </a:solidFill>
              </a:rPr>
              <a:t>: </a:t>
            </a:r>
            <a:r>
              <a:rPr lang="en-US" dirty="0">
                <a:solidFill>
                  <a:schemeClr val="bg1"/>
                </a:solidFill>
              </a:rPr>
              <a:t>Renamed columns to more descriptive names such as "Date &amp; Time Event Began" and "Date Time of Restoration."</a:t>
            </a:r>
            <a:endParaRPr lang="en-US" dirty="0">
              <a:solidFill>
                <a:schemeClr val="bg1"/>
              </a:solidFill>
              <a:cs typeface="Arial" panose="020B0604020202020204" pitchFamily="34" charset="0"/>
            </a:endParaRPr>
          </a:p>
        </p:txBody>
      </p:sp>
      <p:sp>
        <p:nvSpPr>
          <p:cNvPr id="12" name="TextBox 11">
            <a:extLst>
              <a:ext uri="{FF2B5EF4-FFF2-40B4-BE49-F238E27FC236}">
                <a16:creationId xmlns:a16="http://schemas.microsoft.com/office/drawing/2014/main" id="{2245A870-65B8-9DE8-23CE-98B66AEC61F8}"/>
              </a:ext>
            </a:extLst>
          </p:cNvPr>
          <p:cNvSpPr txBox="1"/>
          <p:nvPr/>
        </p:nvSpPr>
        <p:spPr>
          <a:xfrm>
            <a:off x="581104" y="3960939"/>
            <a:ext cx="6903061" cy="2351349"/>
          </a:xfrm>
          <a:prstGeom prst="rect">
            <a:avLst/>
          </a:prstGeom>
          <a:noFill/>
        </p:spPr>
        <p:txBody>
          <a:bodyPr wrap="square" rtlCol="0">
            <a:spAutoFit/>
          </a:bodyPr>
          <a:lstStyle/>
          <a:p>
            <a:pPr>
              <a:defRPr/>
            </a:pPr>
            <a:r>
              <a:rPr lang="en-US" sz="2400" b="1" u="sng" dirty="0">
                <a:solidFill>
                  <a:schemeClr val="tx2">
                    <a:lumMod val="60000"/>
                    <a:lumOff val="40000"/>
                  </a:schemeClr>
                </a:solidFill>
                <a:latin typeface="Arial" panose="020B0604020202020204" pitchFamily="34" charset="0"/>
                <a:cs typeface="Arial" panose="020B0604020202020204" pitchFamily="34" charset="0"/>
              </a:rPr>
              <a:t>Data Cleaning and Transformation (2011-2014)</a:t>
            </a:r>
            <a:endParaRPr lang="ar-EG" sz="2400" b="1" u="sng" dirty="0">
              <a:solidFill>
                <a:schemeClr val="tx2">
                  <a:lumMod val="60000"/>
                  <a:lumOff val="40000"/>
                </a:schemeClr>
              </a:solidFill>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chemeClr val="bg1"/>
                </a:solidFill>
              </a:rPr>
              <a:t>Replace unknown values and ongoing dates with null</a:t>
            </a:r>
          </a:p>
          <a:p>
            <a:pPr>
              <a:lnSpc>
                <a:spcPct val="150000"/>
              </a:lnSpc>
            </a:pPr>
            <a:r>
              <a:rPr lang="en-US" b="1" u="sng" dirty="0">
                <a:solidFill>
                  <a:schemeClr val="bg1"/>
                </a:solidFill>
              </a:rPr>
              <a:t>Update "Date of Restoration" as follows: </a:t>
            </a:r>
          </a:p>
          <a:p>
            <a:pPr marL="342900" indent="-342900">
              <a:lnSpc>
                <a:spcPct val="150000"/>
              </a:lnSpc>
              <a:buFont typeface="Arial" panose="020B0604020202020204" pitchFamily="34" charset="0"/>
              <a:buChar char="•"/>
            </a:pPr>
            <a:r>
              <a:rPr lang="en-US" dirty="0">
                <a:solidFill>
                  <a:schemeClr val="bg1"/>
                </a:solidFill>
              </a:rPr>
              <a:t>Change "18/3/2001" to "18/3/2011".</a:t>
            </a:r>
          </a:p>
          <a:p>
            <a:pPr marL="342900" indent="-342900">
              <a:lnSpc>
                <a:spcPct val="150000"/>
              </a:lnSpc>
              <a:buFont typeface="Arial" panose="020B0604020202020204" pitchFamily="34" charset="0"/>
              <a:buChar char="•"/>
            </a:pPr>
            <a:r>
              <a:rPr lang="en-US" dirty="0">
                <a:solidFill>
                  <a:schemeClr val="bg1"/>
                </a:solidFill>
              </a:rPr>
              <a:t>Change "29/4/2014" to "30/4/2014".</a:t>
            </a:r>
          </a:p>
          <a:p>
            <a:pPr marL="342900" indent="-342900">
              <a:lnSpc>
                <a:spcPct val="150000"/>
              </a:lnSpc>
              <a:buFont typeface="Arial" panose="020B0604020202020204" pitchFamily="34" charset="0"/>
              <a:buChar char="•"/>
            </a:pPr>
            <a:r>
              <a:rPr lang="en-US" dirty="0">
                <a:solidFill>
                  <a:schemeClr val="bg1"/>
                </a:solidFill>
              </a:rPr>
              <a:t>Change "27/8/2077" to "27/8/2011".</a:t>
            </a:r>
            <a:endParaRPr lang="ar-EG" dirty="0">
              <a:solidFill>
                <a:schemeClr val="bg1"/>
              </a:solidFill>
            </a:endParaRPr>
          </a:p>
        </p:txBody>
      </p:sp>
      <p:sp>
        <p:nvSpPr>
          <p:cNvPr id="13" name="TextBox 12">
            <a:extLst>
              <a:ext uri="{FF2B5EF4-FFF2-40B4-BE49-F238E27FC236}">
                <a16:creationId xmlns:a16="http://schemas.microsoft.com/office/drawing/2014/main" id="{4A022A71-A8C5-475A-5563-1D4BA87DEE27}"/>
              </a:ext>
            </a:extLst>
          </p:cNvPr>
          <p:cNvSpPr txBox="1"/>
          <p:nvPr/>
        </p:nvSpPr>
        <p:spPr>
          <a:xfrm>
            <a:off x="7636565" y="3960939"/>
            <a:ext cx="4403035" cy="1988365"/>
          </a:xfrm>
          <a:prstGeom prst="rect">
            <a:avLst/>
          </a:prstGeom>
          <a:noFill/>
        </p:spPr>
        <p:txBody>
          <a:bodyPr wrap="square" rtlCol="0">
            <a:spAutoFit/>
          </a:bodyPr>
          <a:lstStyle/>
          <a:p>
            <a:pPr indent="-114300">
              <a:lnSpc>
                <a:spcPct val="107000"/>
              </a:lnSpc>
              <a:spcAft>
                <a:spcPts val="800"/>
              </a:spcAft>
            </a:pPr>
            <a:r>
              <a:rPr kumimoji="0" lang="en-US" sz="2400" b="1" i="0" u="sng"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Data Cleaning and </a:t>
            </a:r>
            <a:r>
              <a:rPr kumimoji="0" lang="en-US" sz="2400" b="1" i="0" u="none"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Transformation (2015-2022</a:t>
            </a:r>
            <a:r>
              <a:rPr kumimoji="0" lang="en-US" sz="2400" b="1" i="0" u="none" strike="noStrike" kern="1200" cap="none" spc="0" normalizeH="0" baseline="0" noProof="0" dirty="0">
                <a:ln>
                  <a:noFill/>
                </a:ln>
                <a:solidFill>
                  <a:srgbClr val="17406D">
                    <a:lumMod val="75000"/>
                  </a:srgbClr>
                </a:solidFill>
                <a:effectLst/>
                <a:uLnTx/>
                <a:uFillTx/>
                <a:latin typeface="Arial" panose="020B0604020202020204" pitchFamily="34" charset="0"/>
                <a:ea typeface="+mn-ea"/>
                <a:cs typeface="Arial" panose="020B0604020202020204" pitchFamily="34" charset="0"/>
              </a:rPr>
              <a:t>) </a:t>
            </a:r>
          </a:p>
          <a:p>
            <a:pPr marL="0" marR="0" indent="-114300" algn="l" rtl="0">
              <a:lnSpc>
                <a:spcPct val="107000"/>
              </a:lnSpc>
              <a:spcBef>
                <a:spcPts val="0"/>
              </a:spcBef>
              <a:spcAft>
                <a:spcPts val="800"/>
              </a:spcAft>
            </a:pPr>
            <a:r>
              <a:rPr lang="en-US" b="1" dirty="0">
                <a:solidFill>
                  <a:schemeClr val="bg1"/>
                </a:solidFill>
              </a:rPr>
              <a:t>Replace unknown values and ongoing dates with null</a:t>
            </a:r>
          </a:p>
          <a:p>
            <a:endParaRPr lang="en-US" sz="2000" b="1" dirty="0"/>
          </a:p>
        </p:txBody>
      </p:sp>
      <p:pic>
        <p:nvPicPr>
          <p:cNvPr id="14" name="Picture 13">
            <a:extLst>
              <a:ext uri="{FF2B5EF4-FFF2-40B4-BE49-F238E27FC236}">
                <a16:creationId xmlns:a16="http://schemas.microsoft.com/office/drawing/2014/main" id="{BABD2F59-82FB-AA0B-168E-F92D66F4D59B}"/>
              </a:ext>
            </a:extLst>
          </p:cNvPr>
          <p:cNvPicPr>
            <a:picLocks noChangeAspect="1"/>
          </p:cNvPicPr>
          <p:nvPr/>
        </p:nvPicPr>
        <p:blipFill>
          <a:blip r:embed="rId3"/>
          <a:stretch>
            <a:fillRect/>
          </a:stretch>
        </p:blipFill>
        <p:spPr>
          <a:xfrm>
            <a:off x="309092" y="287413"/>
            <a:ext cx="853514" cy="646232"/>
          </a:xfrm>
          <a:prstGeom prst="rect">
            <a:avLst/>
          </a:prstGeom>
        </p:spPr>
      </p:pic>
    </p:spTree>
    <p:extLst>
      <p:ext uri="{BB962C8B-B14F-4D97-AF65-F5344CB8AC3E}">
        <p14:creationId xmlns:p14="http://schemas.microsoft.com/office/powerpoint/2010/main" val="1282756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842A7-5135-1BD8-E36E-DEA28C646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C1C439E-2546-CEFA-D25A-983BB0608B0C}"/>
              </a:ext>
            </a:extLst>
          </p:cNvPr>
          <p:cNvSpPr txBox="1"/>
          <p:nvPr/>
        </p:nvSpPr>
        <p:spPr>
          <a:xfrm>
            <a:off x="290552" y="680827"/>
            <a:ext cx="11610896" cy="5942781"/>
          </a:xfrm>
          <a:prstGeom prst="rect">
            <a:avLst/>
          </a:prstGeom>
          <a:noFill/>
        </p:spPr>
        <p:txBody>
          <a:bodyPr wrap="square" rtlCol="0">
            <a:spAutoFit/>
          </a:bodyPr>
          <a:lstStyle/>
          <a:p>
            <a:pPr indent="-114300">
              <a:lnSpc>
                <a:spcPct val="107000"/>
              </a:lnSpc>
              <a:spcAft>
                <a:spcPts val="800"/>
              </a:spcAft>
            </a:pPr>
            <a:r>
              <a:rPr kumimoji="0" lang="en-US" sz="2400" b="1" i="0"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a:t>
            </a:r>
            <a:r>
              <a:rPr kumimoji="0" lang="en-US" sz="2400" b="1" i="0" u="sng"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Data Cleaning and Transformation year 2023</a:t>
            </a:r>
          </a:p>
          <a:p>
            <a:pPr marL="288925" indent="-288925" algn="just">
              <a:lnSpc>
                <a:spcPct val="150000"/>
              </a:lnSpc>
              <a:buFont typeface="+mj-lt"/>
              <a:buAutoNum type="arabicPeriod"/>
            </a:pPr>
            <a:r>
              <a:rPr lang="en-US" sz="2000" b="1" dirty="0">
                <a:solidFill>
                  <a:schemeClr val="bg1"/>
                </a:solidFill>
              </a:rPr>
              <a:t>Remove First Row:  </a:t>
            </a:r>
            <a:r>
              <a:rPr lang="en-US" dirty="0">
                <a:solidFill>
                  <a:schemeClr val="bg1"/>
                </a:solidFill>
              </a:rPr>
              <a:t>Deleted the first row to access the actual dataset. </a:t>
            </a:r>
          </a:p>
          <a:p>
            <a:pPr marL="288925" indent="-288925" algn="just">
              <a:lnSpc>
                <a:spcPct val="150000"/>
              </a:lnSpc>
              <a:buFont typeface="+mj-lt"/>
              <a:buAutoNum type="arabicPeriod"/>
            </a:pPr>
            <a:r>
              <a:rPr lang="en-US" sz="2000" b="1" dirty="0">
                <a:solidFill>
                  <a:schemeClr val="bg1"/>
                </a:solidFill>
              </a:rPr>
              <a:t>Promote Headers:  </a:t>
            </a:r>
            <a:r>
              <a:rPr lang="en-US" dirty="0">
                <a:solidFill>
                  <a:schemeClr val="bg1"/>
                </a:solidFill>
              </a:rPr>
              <a:t>Set the first row as the column headers.</a:t>
            </a:r>
          </a:p>
          <a:p>
            <a:pPr marL="288925" indent="-288925" algn="just">
              <a:lnSpc>
                <a:spcPct val="150000"/>
              </a:lnSpc>
              <a:buFont typeface="+mj-lt"/>
              <a:buAutoNum type="arabicPeriod"/>
            </a:pPr>
            <a:r>
              <a:rPr lang="en-US" sz="2000" b="1" dirty="0">
                <a:solidFill>
                  <a:schemeClr val="bg1"/>
                </a:solidFill>
              </a:rPr>
              <a:t>Adjust Data Types:  </a:t>
            </a:r>
            <a:r>
              <a:rPr lang="en-US" dirty="0">
                <a:solidFill>
                  <a:schemeClr val="bg1"/>
                </a:solidFill>
              </a:rPr>
              <a:t>Changed the "Date Event Began" column to date format and other relevant columns to appropriate types (date, time, integer).</a:t>
            </a:r>
          </a:p>
          <a:p>
            <a:pPr marL="288925" indent="-288925" algn="just">
              <a:lnSpc>
                <a:spcPct val="150000"/>
              </a:lnSpc>
              <a:buFont typeface="+mj-lt"/>
              <a:buAutoNum type="arabicPeriod"/>
            </a:pPr>
            <a:r>
              <a:rPr lang="en-US" sz="2000" b="1" dirty="0">
                <a:solidFill>
                  <a:schemeClr val="bg1"/>
                </a:solidFill>
              </a:rPr>
              <a:t>Remove Unused Columns: </a:t>
            </a:r>
            <a:r>
              <a:rPr lang="en-US" dirty="0">
                <a:solidFill>
                  <a:schemeClr val="bg1"/>
                </a:solidFill>
              </a:rPr>
              <a:t>Removed the "Alert Criteria" column.</a:t>
            </a:r>
          </a:p>
          <a:p>
            <a:pPr marL="288925" indent="-288925" algn="just">
              <a:lnSpc>
                <a:spcPct val="150000"/>
              </a:lnSpc>
              <a:buFont typeface="+mj-lt"/>
              <a:buAutoNum type="arabicPeriod"/>
            </a:pPr>
            <a:r>
              <a:rPr lang="en-US" sz="2000" b="1" dirty="0">
                <a:solidFill>
                  <a:schemeClr val="bg1"/>
                </a:solidFill>
              </a:rPr>
              <a:t>Merge Date and Time: </a:t>
            </a:r>
            <a:r>
              <a:rPr lang="en-US" dirty="0">
                <a:solidFill>
                  <a:schemeClr val="bg1"/>
                </a:solidFill>
              </a:rPr>
              <a:t>Combined the "Date Event Began" and "Time Event Began" into a single datetime column.</a:t>
            </a:r>
          </a:p>
          <a:p>
            <a:pPr marL="288925" indent="-288925" algn="just">
              <a:lnSpc>
                <a:spcPct val="150000"/>
              </a:lnSpc>
              <a:buFont typeface="+mj-lt"/>
              <a:buAutoNum type="arabicPeriod"/>
            </a:pPr>
            <a:r>
              <a:rPr lang="en-US" sz="2000" b="1" dirty="0">
                <a:solidFill>
                  <a:schemeClr val="bg1"/>
                </a:solidFill>
              </a:rPr>
              <a:t>Handle Restoration Date and Time: </a:t>
            </a:r>
            <a:r>
              <a:rPr lang="en-US" dirty="0">
                <a:solidFill>
                  <a:schemeClr val="bg1"/>
                </a:solidFill>
              </a:rPr>
              <a:t>Created new "Date of Restoration" and "Time of Restoration" columns, setting them to null if "Unknown," then merged them into a datetime column.</a:t>
            </a:r>
          </a:p>
          <a:p>
            <a:pPr marL="288925" indent="-288925" algn="just">
              <a:lnSpc>
                <a:spcPct val="150000"/>
              </a:lnSpc>
              <a:buFont typeface="+mj-lt"/>
              <a:buAutoNum type="arabicPeriod"/>
            </a:pPr>
            <a:r>
              <a:rPr lang="en-US" sz="2000" b="1" dirty="0">
                <a:solidFill>
                  <a:schemeClr val="bg1"/>
                </a:solidFill>
              </a:rPr>
              <a:t>Rename Columns: </a:t>
            </a:r>
            <a:r>
              <a:rPr lang="en-US" dirty="0">
                <a:solidFill>
                  <a:schemeClr val="bg1"/>
                </a:solidFill>
              </a:rPr>
              <a:t>Renamed the new columns (e.g., "Date of Restoration" and "Event Month").</a:t>
            </a:r>
          </a:p>
          <a:p>
            <a:pPr marL="288925" indent="-288925" algn="just">
              <a:lnSpc>
                <a:spcPct val="150000"/>
              </a:lnSpc>
              <a:buFont typeface="+mj-lt"/>
              <a:buAutoNum type="arabicPeriod"/>
            </a:pPr>
            <a:r>
              <a:rPr lang="en-US" sz="2000" b="1" dirty="0">
                <a:solidFill>
                  <a:schemeClr val="bg1"/>
                </a:solidFill>
              </a:rPr>
              <a:t>Insert Month Name: </a:t>
            </a:r>
            <a:r>
              <a:rPr lang="en-US" dirty="0">
                <a:solidFill>
                  <a:schemeClr val="bg1"/>
                </a:solidFill>
              </a:rPr>
              <a:t>Added a new column to display the month name based on "Date Time Event Began.“</a:t>
            </a:r>
          </a:p>
          <a:p>
            <a:pPr marL="288925" indent="-288925" algn="just">
              <a:lnSpc>
                <a:spcPct val="150000"/>
              </a:lnSpc>
              <a:buFont typeface="+mj-lt"/>
              <a:buAutoNum type="arabicPeriod"/>
            </a:pPr>
            <a:r>
              <a:rPr lang="en-US" sz="2000" b="1" dirty="0">
                <a:solidFill>
                  <a:schemeClr val="bg1"/>
                </a:solidFill>
              </a:rPr>
              <a:t>Calculate Downtime Duration: </a:t>
            </a:r>
            <a:r>
              <a:rPr lang="en-US" dirty="0">
                <a:solidFill>
                  <a:schemeClr val="bg1"/>
                </a:solidFill>
              </a:rPr>
              <a:t>Created a new column to calculate the time difference between "Date Time Event Began" and "Date Time of Restoration," then set the column type to duration.</a:t>
            </a:r>
            <a:endParaRPr lang="en-US" sz="2000" dirty="0">
              <a:solidFill>
                <a:schemeClr val="bg1"/>
              </a:solidFill>
            </a:endParaRPr>
          </a:p>
        </p:txBody>
      </p:sp>
      <p:pic>
        <p:nvPicPr>
          <p:cNvPr id="14" name="Picture 13">
            <a:extLst>
              <a:ext uri="{FF2B5EF4-FFF2-40B4-BE49-F238E27FC236}">
                <a16:creationId xmlns:a16="http://schemas.microsoft.com/office/drawing/2014/main" id="{F7B71497-36A0-E96C-6CF1-0F17321E18E2}"/>
              </a:ext>
            </a:extLst>
          </p:cNvPr>
          <p:cNvPicPr>
            <a:picLocks noChangeAspect="1"/>
          </p:cNvPicPr>
          <p:nvPr/>
        </p:nvPicPr>
        <p:blipFill>
          <a:blip r:embed="rId3"/>
          <a:stretch>
            <a:fillRect/>
          </a:stretch>
        </p:blipFill>
        <p:spPr>
          <a:xfrm>
            <a:off x="290552" y="357711"/>
            <a:ext cx="853514" cy="646232"/>
          </a:xfrm>
          <a:prstGeom prst="rect">
            <a:avLst/>
          </a:prstGeom>
        </p:spPr>
      </p:pic>
    </p:spTree>
    <p:extLst>
      <p:ext uri="{BB962C8B-B14F-4D97-AF65-F5344CB8AC3E}">
        <p14:creationId xmlns:p14="http://schemas.microsoft.com/office/powerpoint/2010/main" val="307336297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51D3D2-4D50-4CE8-45BE-9E0C3CB0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D4A6472-4D5A-A570-A456-D8702EE55649}"/>
              </a:ext>
            </a:extLst>
          </p:cNvPr>
          <p:cNvSpPr txBox="1"/>
          <p:nvPr/>
        </p:nvSpPr>
        <p:spPr>
          <a:xfrm>
            <a:off x="581103" y="935796"/>
            <a:ext cx="11458497" cy="2520562"/>
          </a:xfrm>
          <a:prstGeom prst="rect">
            <a:avLst/>
          </a:prstGeom>
          <a:noFill/>
        </p:spPr>
        <p:txBody>
          <a:bodyPr wrap="square">
            <a:spAutoFit/>
          </a:bodyPr>
          <a:lstStyle/>
          <a:p>
            <a:pPr indent="-114300">
              <a:lnSpc>
                <a:spcPct val="107000"/>
              </a:lnSpc>
              <a:spcAft>
                <a:spcPts val="800"/>
              </a:spcAft>
            </a:pPr>
            <a:r>
              <a:rPr lang="en-US" sz="24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rPr>
              <a:t>Demand loss column:</a:t>
            </a:r>
            <a:endParaRPr lang="en-US" sz="20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Replace (N\A, all, UNK, Unknown, none) to null</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Remove words like (approx., Est, less than, peak)</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Using Peak value for demand loss</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Getting average demand loss when there is range of values like (8000-10000) so demand loss will estimate 9000</a:t>
            </a: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0" name="TextBox 9">
            <a:extLst>
              <a:ext uri="{FF2B5EF4-FFF2-40B4-BE49-F238E27FC236}">
                <a16:creationId xmlns:a16="http://schemas.microsoft.com/office/drawing/2014/main" id="{D44B24B7-4260-EB3E-7D15-C269B00B5EE8}"/>
              </a:ext>
            </a:extLst>
          </p:cNvPr>
          <p:cNvSpPr txBox="1"/>
          <p:nvPr/>
        </p:nvSpPr>
        <p:spPr>
          <a:xfrm>
            <a:off x="2011680" y="3626362"/>
            <a:ext cx="10084230" cy="2623154"/>
          </a:xfrm>
          <a:prstGeom prst="rect">
            <a:avLst/>
          </a:prstGeom>
          <a:noFill/>
        </p:spPr>
        <p:txBody>
          <a:bodyPr wrap="square">
            <a:spAutoFit/>
          </a:bodyPr>
          <a:lstStyle/>
          <a:p>
            <a:pPr indent="-114300">
              <a:lnSpc>
                <a:spcPct val="107000"/>
              </a:lnSpc>
              <a:spcAft>
                <a:spcPts val="800"/>
              </a:spcAft>
            </a:pPr>
            <a:r>
              <a:rPr lang="en-US" sz="24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rPr>
              <a:t>Customer Effected column:</a:t>
            </a:r>
            <a:endParaRPr lang="en-US" sz="20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Replace values such as (N\A, all, UNK, Unknown, none, PG&amp;E) with null.</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Remove terms like (approx., Est, less than, greater than, over, peak).</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Assume zero for utilities and industrial values.</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Treat any missing data as null.</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For ranges of people affected (e.g., 8000-10000), estimate the average (e.g., 9000).</a:t>
            </a: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1" name="Picture 10">
            <a:extLst>
              <a:ext uri="{FF2B5EF4-FFF2-40B4-BE49-F238E27FC236}">
                <a16:creationId xmlns:a16="http://schemas.microsoft.com/office/drawing/2014/main" id="{BEE9ED58-7329-3226-D37E-6BA5E65450CA}"/>
              </a:ext>
            </a:extLst>
          </p:cNvPr>
          <p:cNvPicPr>
            <a:picLocks noChangeAspect="1"/>
          </p:cNvPicPr>
          <p:nvPr/>
        </p:nvPicPr>
        <p:blipFill>
          <a:blip r:embed="rId3"/>
          <a:stretch>
            <a:fillRect/>
          </a:stretch>
        </p:blipFill>
        <p:spPr>
          <a:xfrm>
            <a:off x="273884" y="289564"/>
            <a:ext cx="853514" cy="646232"/>
          </a:xfrm>
          <a:prstGeom prst="rect">
            <a:avLst/>
          </a:prstGeom>
        </p:spPr>
      </p:pic>
    </p:spTree>
    <p:extLst>
      <p:ext uri="{BB962C8B-B14F-4D97-AF65-F5344CB8AC3E}">
        <p14:creationId xmlns:p14="http://schemas.microsoft.com/office/powerpoint/2010/main" val="425376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12B3F-6143-0C8F-D251-CDE3273219B9}"/>
              </a:ext>
            </a:extLst>
          </p:cNvPr>
          <p:cNvSpPr/>
          <p:nvPr/>
        </p:nvSpPr>
        <p:spPr>
          <a:xfrm rot="16200000">
            <a:off x="-3121903" y="3264052"/>
            <a:ext cx="6824910" cy="2763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A764076-2B77-2BD3-2145-60E7A5D3DCFB}"/>
              </a:ext>
            </a:extLst>
          </p:cNvPr>
          <p:cNvSpPr/>
          <p:nvPr/>
        </p:nvSpPr>
        <p:spPr>
          <a:xfrm>
            <a:off x="0" y="-43835"/>
            <a:ext cx="12192000" cy="257396"/>
          </a:xfrm>
          <a:prstGeom prst="rect">
            <a:avLst/>
          </a:prstGeom>
          <a:solidFill>
            <a:srgbClr val="037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B7519F-BB80-D77A-4C3D-BA5D0F5D155F}"/>
              </a:ext>
            </a:extLst>
          </p:cNvPr>
          <p:cNvSpPr/>
          <p:nvPr/>
        </p:nvSpPr>
        <p:spPr>
          <a:xfrm>
            <a:off x="0" y="6644439"/>
            <a:ext cx="12192000" cy="221020"/>
          </a:xfrm>
          <a:prstGeom prst="rect">
            <a:avLst/>
          </a:prstGeom>
          <a:solidFill>
            <a:srgbClr val="037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74785D-B9CC-4902-6142-636D8B00B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561"/>
            <a:ext cx="12192000" cy="6477527"/>
          </a:xfrm>
          <a:prstGeom prst="rect">
            <a:avLst/>
          </a:prstGeom>
          <a:ln>
            <a:noFill/>
          </a:ln>
        </p:spPr>
      </p:pic>
    </p:spTree>
    <p:extLst>
      <p:ext uri="{BB962C8B-B14F-4D97-AF65-F5344CB8AC3E}">
        <p14:creationId xmlns:p14="http://schemas.microsoft.com/office/powerpoint/2010/main" val="16734475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AD8E4E-3556-070D-F98C-1E5FF5CE5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14" name="Diagram 13">
            <a:extLst>
              <a:ext uri="{FF2B5EF4-FFF2-40B4-BE49-F238E27FC236}">
                <a16:creationId xmlns:a16="http://schemas.microsoft.com/office/drawing/2014/main" id="{2A524AD5-B3D9-FD09-F235-33FA6B681F57}"/>
              </a:ext>
            </a:extLst>
          </p:cNvPr>
          <p:cNvGraphicFramePr/>
          <p:nvPr>
            <p:extLst>
              <p:ext uri="{D42A27DB-BD31-4B8C-83A1-F6EECF244321}">
                <p14:modId xmlns:p14="http://schemas.microsoft.com/office/powerpoint/2010/main" val="1632304877"/>
              </p:ext>
            </p:extLst>
          </p:nvPr>
        </p:nvGraphicFramePr>
        <p:xfrm>
          <a:off x="1456844" y="960893"/>
          <a:ext cx="9278308" cy="452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CD850EC0-8CA7-D739-F9A2-2A0D8A5B1043}"/>
              </a:ext>
            </a:extLst>
          </p:cNvPr>
          <p:cNvPicPr>
            <a:picLocks noChangeAspect="1"/>
          </p:cNvPicPr>
          <p:nvPr/>
        </p:nvPicPr>
        <p:blipFill>
          <a:blip r:embed="rId8"/>
          <a:stretch>
            <a:fillRect/>
          </a:stretch>
        </p:blipFill>
        <p:spPr>
          <a:xfrm>
            <a:off x="306544" y="401518"/>
            <a:ext cx="853514" cy="646232"/>
          </a:xfrm>
          <a:prstGeom prst="rect">
            <a:avLst/>
          </a:prstGeom>
        </p:spPr>
      </p:pic>
    </p:spTree>
    <p:extLst>
      <p:ext uri="{BB962C8B-B14F-4D97-AF65-F5344CB8AC3E}">
        <p14:creationId xmlns:p14="http://schemas.microsoft.com/office/powerpoint/2010/main" val="16886167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562A0FC-CB28-F2CF-C099-D7CB723DA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C8B6E0B-DFB2-0897-18BA-04E63DE364E4}"/>
              </a:ext>
            </a:extLst>
          </p:cNvPr>
          <p:cNvSpPr txBox="1"/>
          <p:nvPr/>
        </p:nvSpPr>
        <p:spPr>
          <a:xfrm>
            <a:off x="2528809" y="724634"/>
            <a:ext cx="9356647" cy="5467459"/>
          </a:xfrm>
          <a:prstGeom prst="rect">
            <a:avLst/>
          </a:prstGeom>
          <a:noFill/>
        </p:spPr>
        <p:txBody>
          <a:bodyPr wrap="square" rtlCol="0">
            <a:spAutoFit/>
          </a:bodyPr>
          <a:lstStyle/>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Analysis of Power Outages Over Time</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Year-over-year (YoY) increase or decrease in power outages.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Impact of Outages on Communities</a:t>
            </a:r>
            <a:endParaRPr lang="en-US" sz="16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Average number of people affected per outage.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Total demand loss (in MW) during outages.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rPr>
              <a:t>Event Type Significance</a:t>
            </a:r>
            <a:endParaRPr lang="en-US" sz="2000" b="1"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Outages by event type.</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Percentage of outages with downtime exceeding a threshold.</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Note: normalize event type to take into consideration the outliers that may skew data. </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Downtime and Duration Analysis</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Average downtime per outage.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Calculate the mode for downtime and normalize the event type into groups.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most impact on states</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SzPts val="1200"/>
            </a:pPr>
            <a:r>
              <a:rPr lang="en-US" b="1" u="none" strike="noStrike"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  KPI: most and fewer states have been affected by an outage of power.</a:t>
            </a:r>
            <a:endParaRPr lang="en-US" sz="1600" u="none" strike="noStrike"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3" name="Picture 12">
            <a:extLst>
              <a:ext uri="{FF2B5EF4-FFF2-40B4-BE49-F238E27FC236}">
                <a16:creationId xmlns:a16="http://schemas.microsoft.com/office/drawing/2014/main" id="{888E1618-9BE0-FD72-AB89-94A732AD3BFE}"/>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1214617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15B51-BE49-F5EB-22F4-05EB4EFA7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Box 18">
            <a:extLst>
              <a:ext uri="{FF2B5EF4-FFF2-40B4-BE49-F238E27FC236}">
                <a16:creationId xmlns:a16="http://schemas.microsoft.com/office/drawing/2014/main" id="{24ACE166-E228-5177-EDAA-06027D035798}"/>
              </a:ext>
            </a:extLst>
          </p:cNvPr>
          <p:cNvSpPr txBox="1"/>
          <p:nvPr/>
        </p:nvSpPr>
        <p:spPr>
          <a:xfrm>
            <a:off x="3647266" y="586085"/>
            <a:ext cx="4897468" cy="923330"/>
          </a:xfrm>
          <a:prstGeom prst="rect">
            <a:avLst/>
          </a:prstGeom>
          <a:noFill/>
          <a:effectLst>
            <a:outerShdw blurRad="50800" dist="50800" dir="5400000" sx="38000" sy="38000" algn="ctr" rotWithShape="0">
              <a:srgbClr val="000000">
                <a:alpha val="43137"/>
              </a:srgbClr>
            </a:outerShdw>
          </a:effectLst>
        </p:spPr>
        <p:txBody>
          <a:bodyPr wrap="square" rtlCol="0">
            <a:spAutoFit/>
          </a:bodyPr>
          <a:lstStyle/>
          <a:p>
            <a:pPr algn="ctr"/>
            <a:r>
              <a:rPr lang="en-US" sz="5400" b="1" dirty="0">
                <a:solidFill>
                  <a:schemeClr val="bg1"/>
                </a:solidFill>
                <a:latin typeface="Arial" panose="020B0604020202020204" pitchFamily="34" charset="0"/>
                <a:cs typeface="Arial" panose="020B0604020202020204" pitchFamily="34" charset="0"/>
              </a:rPr>
              <a:t>Dashboard</a:t>
            </a:r>
          </a:p>
        </p:txBody>
      </p:sp>
      <p:pic>
        <p:nvPicPr>
          <p:cNvPr id="15" name="Picture 14">
            <a:extLst>
              <a:ext uri="{FF2B5EF4-FFF2-40B4-BE49-F238E27FC236}">
                <a16:creationId xmlns:a16="http://schemas.microsoft.com/office/drawing/2014/main" id="{1E942AED-0A99-51EC-9494-D1379FFD035E}"/>
              </a:ext>
            </a:extLst>
          </p:cNvPr>
          <p:cNvPicPr>
            <a:picLocks noChangeAspect="1"/>
          </p:cNvPicPr>
          <p:nvPr/>
        </p:nvPicPr>
        <p:blipFill>
          <a:blip r:embed="rId5"/>
          <a:stretch>
            <a:fillRect/>
          </a:stretch>
        </p:blipFill>
        <p:spPr>
          <a:xfrm>
            <a:off x="306544" y="401518"/>
            <a:ext cx="853514" cy="646232"/>
          </a:xfrm>
          <a:prstGeom prst="rect">
            <a:avLst/>
          </a:prstGeom>
        </p:spPr>
      </p:pic>
      <p:pic>
        <p:nvPicPr>
          <p:cNvPr id="4" name="7048727_Animation_Motion Graphic_3840x2160">
            <a:hlinkClick r:id="" action="ppaction://media"/>
            <a:extLst>
              <a:ext uri="{FF2B5EF4-FFF2-40B4-BE49-F238E27FC236}">
                <a16:creationId xmlns:a16="http://schemas.microsoft.com/office/drawing/2014/main" id="{2BA3EE90-1040-59B8-1D74-2B029DFCDA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13538" y="1803301"/>
            <a:ext cx="7085428" cy="3985553"/>
          </a:xfrm>
          <a:prstGeom prst="rect">
            <a:avLst/>
          </a:prstGeom>
        </p:spPr>
      </p:pic>
    </p:spTree>
    <p:extLst>
      <p:ext uri="{BB962C8B-B14F-4D97-AF65-F5344CB8AC3E}">
        <p14:creationId xmlns:p14="http://schemas.microsoft.com/office/powerpoint/2010/main" val="25238866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C915D-6E87-1C78-EB36-9841E2AD3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2CDCB90-F7DB-1E80-2B6D-37D958CD8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42" y="1063041"/>
            <a:ext cx="8633251" cy="5188817"/>
          </a:xfrm>
          <a:prstGeom prst="rect">
            <a:avLst/>
          </a:prstGeom>
        </p:spPr>
      </p:pic>
      <p:sp>
        <p:nvSpPr>
          <p:cNvPr id="4" name="TextBox 3">
            <a:extLst>
              <a:ext uri="{FF2B5EF4-FFF2-40B4-BE49-F238E27FC236}">
                <a16:creationId xmlns:a16="http://schemas.microsoft.com/office/drawing/2014/main" id="{E9FCE82A-CE18-EFFF-C205-91FF68AA486E}"/>
              </a:ext>
            </a:extLst>
          </p:cNvPr>
          <p:cNvSpPr txBox="1"/>
          <p:nvPr/>
        </p:nvSpPr>
        <p:spPr>
          <a:xfrm>
            <a:off x="8553157" y="1572432"/>
            <a:ext cx="3362178" cy="400110"/>
          </a:xfrm>
          <a:prstGeom prst="rect">
            <a:avLst/>
          </a:prstGeom>
          <a:noFill/>
        </p:spPr>
        <p:txBody>
          <a:bodyPr wrap="square" rtlCol="0">
            <a:spAutoFit/>
          </a:bodyPr>
          <a:lstStyle/>
          <a:p>
            <a:pPr algn="ctr"/>
            <a:r>
              <a:rPr lang="en-US" sz="2000" b="1" dirty="0">
                <a:solidFill>
                  <a:schemeClr val="bg1"/>
                </a:solidFill>
              </a:rPr>
              <a:t>Total of events:  3950</a:t>
            </a:r>
          </a:p>
        </p:txBody>
      </p:sp>
      <p:sp>
        <p:nvSpPr>
          <p:cNvPr id="7" name="TextBox 6">
            <a:extLst>
              <a:ext uri="{FF2B5EF4-FFF2-40B4-BE49-F238E27FC236}">
                <a16:creationId xmlns:a16="http://schemas.microsoft.com/office/drawing/2014/main" id="{4F22A930-4283-E7CF-4C2A-8E999455CBC1}"/>
              </a:ext>
            </a:extLst>
          </p:cNvPr>
          <p:cNvSpPr txBox="1"/>
          <p:nvPr/>
        </p:nvSpPr>
        <p:spPr>
          <a:xfrm>
            <a:off x="8398412" y="2079703"/>
            <a:ext cx="3671668" cy="707886"/>
          </a:xfrm>
          <a:prstGeom prst="rect">
            <a:avLst/>
          </a:prstGeom>
          <a:noFill/>
        </p:spPr>
        <p:txBody>
          <a:bodyPr wrap="square" rtlCol="0">
            <a:spAutoFit/>
          </a:bodyPr>
          <a:lstStyle/>
          <a:p>
            <a:pPr algn="ctr"/>
            <a:r>
              <a:rPr lang="en-US" sz="2000" b="1" dirty="0">
                <a:solidFill>
                  <a:schemeClr val="bg1"/>
                </a:solidFill>
              </a:rPr>
              <a:t>Total of Demond loss:  </a:t>
            </a:r>
          </a:p>
          <a:p>
            <a:pPr algn="ctr"/>
            <a:r>
              <a:rPr lang="en-US" sz="2000" b="1" dirty="0">
                <a:solidFill>
                  <a:schemeClr val="bg1"/>
                </a:solidFill>
              </a:rPr>
              <a:t>1.16 M </a:t>
            </a:r>
          </a:p>
        </p:txBody>
      </p:sp>
      <p:sp>
        <p:nvSpPr>
          <p:cNvPr id="8" name="TextBox 7">
            <a:extLst>
              <a:ext uri="{FF2B5EF4-FFF2-40B4-BE49-F238E27FC236}">
                <a16:creationId xmlns:a16="http://schemas.microsoft.com/office/drawing/2014/main" id="{20B106D1-499F-7F0D-BD30-D89919336ADA}"/>
              </a:ext>
            </a:extLst>
          </p:cNvPr>
          <p:cNvSpPr txBox="1"/>
          <p:nvPr/>
        </p:nvSpPr>
        <p:spPr>
          <a:xfrm>
            <a:off x="8553157" y="2735241"/>
            <a:ext cx="3362178" cy="707886"/>
          </a:xfrm>
          <a:prstGeom prst="rect">
            <a:avLst/>
          </a:prstGeom>
          <a:noFill/>
        </p:spPr>
        <p:txBody>
          <a:bodyPr wrap="square" rtlCol="0">
            <a:spAutoFit/>
          </a:bodyPr>
          <a:lstStyle/>
          <a:p>
            <a:pPr algn="ctr"/>
            <a:r>
              <a:rPr lang="en-US" sz="2000" b="1" dirty="0">
                <a:solidFill>
                  <a:schemeClr val="bg1"/>
                </a:solidFill>
              </a:rPr>
              <a:t>Total of customer effect:  234 M</a:t>
            </a:r>
          </a:p>
        </p:txBody>
      </p:sp>
      <p:sp>
        <p:nvSpPr>
          <p:cNvPr id="9" name="TextBox 8">
            <a:extLst>
              <a:ext uri="{FF2B5EF4-FFF2-40B4-BE49-F238E27FC236}">
                <a16:creationId xmlns:a16="http://schemas.microsoft.com/office/drawing/2014/main" id="{5437A074-12DA-2C7C-AEBD-484B0EEDC042}"/>
              </a:ext>
            </a:extLst>
          </p:cNvPr>
          <p:cNvSpPr txBox="1"/>
          <p:nvPr/>
        </p:nvSpPr>
        <p:spPr>
          <a:xfrm>
            <a:off x="8553157" y="3525186"/>
            <a:ext cx="3362178" cy="707886"/>
          </a:xfrm>
          <a:prstGeom prst="rect">
            <a:avLst/>
          </a:prstGeom>
          <a:noFill/>
        </p:spPr>
        <p:txBody>
          <a:bodyPr wrap="square" rtlCol="0">
            <a:spAutoFit/>
          </a:bodyPr>
          <a:lstStyle/>
          <a:p>
            <a:pPr algn="ctr"/>
            <a:r>
              <a:rPr lang="en-US" sz="2000" b="1" dirty="0">
                <a:solidFill>
                  <a:schemeClr val="bg1"/>
                </a:solidFill>
              </a:rPr>
              <a:t>Max time of restoration:  131 Days 5 Hours</a:t>
            </a:r>
          </a:p>
        </p:txBody>
      </p:sp>
      <p:sp>
        <p:nvSpPr>
          <p:cNvPr id="10" name="TextBox 9">
            <a:extLst>
              <a:ext uri="{FF2B5EF4-FFF2-40B4-BE49-F238E27FC236}">
                <a16:creationId xmlns:a16="http://schemas.microsoft.com/office/drawing/2014/main" id="{32BDAE3D-E1F8-0274-726B-A8BB69A44865}"/>
              </a:ext>
            </a:extLst>
          </p:cNvPr>
          <p:cNvSpPr txBox="1"/>
          <p:nvPr/>
        </p:nvSpPr>
        <p:spPr>
          <a:xfrm>
            <a:off x="8553157" y="4496235"/>
            <a:ext cx="3362178" cy="707886"/>
          </a:xfrm>
          <a:prstGeom prst="rect">
            <a:avLst/>
          </a:prstGeom>
          <a:noFill/>
        </p:spPr>
        <p:txBody>
          <a:bodyPr wrap="square" rtlCol="0">
            <a:spAutoFit/>
          </a:bodyPr>
          <a:lstStyle/>
          <a:p>
            <a:pPr algn="ctr"/>
            <a:r>
              <a:rPr lang="en-US" sz="2000" b="1" dirty="0">
                <a:solidFill>
                  <a:schemeClr val="bg1"/>
                </a:solidFill>
              </a:rPr>
              <a:t>Most affected NERC Region:  WECC</a:t>
            </a:r>
          </a:p>
        </p:txBody>
      </p:sp>
      <p:sp>
        <p:nvSpPr>
          <p:cNvPr id="12" name="TextBox 11">
            <a:extLst>
              <a:ext uri="{FF2B5EF4-FFF2-40B4-BE49-F238E27FC236}">
                <a16:creationId xmlns:a16="http://schemas.microsoft.com/office/drawing/2014/main" id="{59E133BF-EB69-C4AF-7BAE-23B642ADDBBA}"/>
              </a:ext>
            </a:extLst>
          </p:cNvPr>
          <p:cNvSpPr txBox="1"/>
          <p:nvPr/>
        </p:nvSpPr>
        <p:spPr>
          <a:xfrm>
            <a:off x="-1106658" y="239133"/>
            <a:ext cx="7202658" cy="584775"/>
          </a:xfrm>
          <a:prstGeom prst="rect">
            <a:avLst/>
          </a:prstGeom>
          <a:noFill/>
        </p:spPr>
        <p:txBody>
          <a:bodyPr wrap="square" rtlCol="0">
            <a:spAutoFit/>
          </a:bodyPr>
          <a:lstStyle/>
          <a:p>
            <a:pPr algn="ctr"/>
            <a:r>
              <a:rPr lang="en-US" sz="3200" b="1" dirty="0">
                <a:solidFill>
                  <a:schemeClr val="bg1"/>
                </a:solidFill>
              </a:rPr>
              <a:t>Power outage in USA</a:t>
            </a:r>
          </a:p>
        </p:txBody>
      </p:sp>
      <p:sp>
        <p:nvSpPr>
          <p:cNvPr id="13" name="TextBox 12">
            <a:extLst>
              <a:ext uri="{FF2B5EF4-FFF2-40B4-BE49-F238E27FC236}">
                <a16:creationId xmlns:a16="http://schemas.microsoft.com/office/drawing/2014/main" id="{6B41D7B2-85FE-0BDA-1629-6896444480BE}"/>
              </a:ext>
            </a:extLst>
          </p:cNvPr>
          <p:cNvSpPr txBox="1"/>
          <p:nvPr/>
        </p:nvSpPr>
        <p:spPr>
          <a:xfrm>
            <a:off x="6872068" y="4628499"/>
            <a:ext cx="3362178" cy="461665"/>
          </a:xfrm>
          <a:prstGeom prst="rect">
            <a:avLst/>
          </a:prstGeom>
          <a:noFill/>
        </p:spPr>
        <p:txBody>
          <a:bodyPr wrap="square" rtlCol="0">
            <a:spAutoFit/>
          </a:bodyPr>
          <a:lstStyle/>
          <a:p>
            <a:pPr algn="ctr"/>
            <a:r>
              <a:rPr lang="en-US" sz="2400" b="1" dirty="0">
                <a:solidFill>
                  <a:schemeClr val="bg1"/>
                </a:solidFill>
              </a:rPr>
              <a:t>5_</a:t>
            </a:r>
          </a:p>
        </p:txBody>
      </p:sp>
      <p:sp>
        <p:nvSpPr>
          <p:cNvPr id="14" name="TextBox 13">
            <a:extLst>
              <a:ext uri="{FF2B5EF4-FFF2-40B4-BE49-F238E27FC236}">
                <a16:creationId xmlns:a16="http://schemas.microsoft.com/office/drawing/2014/main" id="{3A40B062-B968-9A2C-C40B-BC909D739C01}"/>
              </a:ext>
            </a:extLst>
          </p:cNvPr>
          <p:cNvSpPr txBox="1"/>
          <p:nvPr/>
        </p:nvSpPr>
        <p:spPr>
          <a:xfrm>
            <a:off x="6872068" y="3657450"/>
            <a:ext cx="3362178" cy="461665"/>
          </a:xfrm>
          <a:prstGeom prst="rect">
            <a:avLst/>
          </a:prstGeom>
          <a:noFill/>
        </p:spPr>
        <p:txBody>
          <a:bodyPr wrap="square" rtlCol="0">
            <a:spAutoFit/>
          </a:bodyPr>
          <a:lstStyle/>
          <a:p>
            <a:pPr algn="ctr"/>
            <a:r>
              <a:rPr lang="en-US" sz="2400" b="1" dirty="0">
                <a:solidFill>
                  <a:schemeClr val="bg1"/>
                </a:solidFill>
              </a:rPr>
              <a:t>4_</a:t>
            </a:r>
          </a:p>
        </p:txBody>
      </p:sp>
      <p:sp>
        <p:nvSpPr>
          <p:cNvPr id="15" name="TextBox 14">
            <a:extLst>
              <a:ext uri="{FF2B5EF4-FFF2-40B4-BE49-F238E27FC236}">
                <a16:creationId xmlns:a16="http://schemas.microsoft.com/office/drawing/2014/main" id="{227204A2-6A59-31F3-6D35-E7A13E95E668}"/>
              </a:ext>
            </a:extLst>
          </p:cNvPr>
          <p:cNvSpPr txBox="1"/>
          <p:nvPr/>
        </p:nvSpPr>
        <p:spPr>
          <a:xfrm>
            <a:off x="6888481" y="2800358"/>
            <a:ext cx="3362178" cy="461665"/>
          </a:xfrm>
          <a:prstGeom prst="rect">
            <a:avLst/>
          </a:prstGeom>
          <a:noFill/>
        </p:spPr>
        <p:txBody>
          <a:bodyPr wrap="square" rtlCol="0">
            <a:spAutoFit/>
          </a:bodyPr>
          <a:lstStyle/>
          <a:p>
            <a:pPr algn="ctr"/>
            <a:r>
              <a:rPr lang="en-US" sz="2400" b="1" dirty="0">
                <a:solidFill>
                  <a:schemeClr val="bg1"/>
                </a:solidFill>
              </a:rPr>
              <a:t>3_</a:t>
            </a:r>
          </a:p>
        </p:txBody>
      </p:sp>
      <p:sp>
        <p:nvSpPr>
          <p:cNvPr id="16" name="TextBox 15">
            <a:extLst>
              <a:ext uri="{FF2B5EF4-FFF2-40B4-BE49-F238E27FC236}">
                <a16:creationId xmlns:a16="http://schemas.microsoft.com/office/drawing/2014/main" id="{6761D4E5-14D5-693A-2E01-0EE3607232C6}"/>
              </a:ext>
            </a:extLst>
          </p:cNvPr>
          <p:cNvSpPr txBox="1"/>
          <p:nvPr/>
        </p:nvSpPr>
        <p:spPr>
          <a:xfrm>
            <a:off x="6888481" y="2153796"/>
            <a:ext cx="3362178" cy="461665"/>
          </a:xfrm>
          <a:prstGeom prst="rect">
            <a:avLst/>
          </a:prstGeom>
          <a:noFill/>
        </p:spPr>
        <p:txBody>
          <a:bodyPr wrap="square" rtlCol="0">
            <a:spAutoFit/>
          </a:bodyPr>
          <a:lstStyle/>
          <a:p>
            <a:pPr algn="ctr"/>
            <a:r>
              <a:rPr lang="en-US" sz="2400" b="1" dirty="0">
                <a:solidFill>
                  <a:schemeClr val="bg1"/>
                </a:solidFill>
              </a:rPr>
              <a:t>2_</a:t>
            </a:r>
          </a:p>
        </p:txBody>
      </p:sp>
      <p:sp>
        <p:nvSpPr>
          <p:cNvPr id="17" name="TextBox 16">
            <a:extLst>
              <a:ext uri="{FF2B5EF4-FFF2-40B4-BE49-F238E27FC236}">
                <a16:creationId xmlns:a16="http://schemas.microsoft.com/office/drawing/2014/main" id="{2949978D-3D16-B856-DB58-CB78D5A3DBAF}"/>
              </a:ext>
            </a:extLst>
          </p:cNvPr>
          <p:cNvSpPr txBox="1"/>
          <p:nvPr/>
        </p:nvSpPr>
        <p:spPr>
          <a:xfrm>
            <a:off x="6872068" y="1574380"/>
            <a:ext cx="3362178" cy="461665"/>
          </a:xfrm>
          <a:prstGeom prst="rect">
            <a:avLst/>
          </a:prstGeom>
          <a:noFill/>
        </p:spPr>
        <p:txBody>
          <a:bodyPr wrap="square" rtlCol="0">
            <a:spAutoFit/>
          </a:bodyPr>
          <a:lstStyle/>
          <a:p>
            <a:pPr algn="ctr"/>
            <a:r>
              <a:rPr lang="en-US" sz="2400" b="1" dirty="0">
                <a:solidFill>
                  <a:schemeClr val="bg1"/>
                </a:solidFill>
              </a:rPr>
              <a:t>1_</a:t>
            </a:r>
          </a:p>
        </p:txBody>
      </p:sp>
      <p:pic>
        <p:nvPicPr>
          <p:cNvPr id="18" name="Picture 17">
            <a:extLst>
              <a:ext uri="{FF2B5EF4-FFF2-40B4-BE49-F238E27FC236}">
                <a16:creationId xmlns:a16="http://schemas.microsoft.com/office/drawing/2014/main" id="{0835CB1C-7AFA-C5E3-1751-F93D86231D2F}"/>
              </a:ext>
            </a:extLst>
          </p:cNvPr>
          <p:cNvPicPr>
            <a:picLocks noChangeAspect="1"/>
          </p:cNvPicPr>
          <p:nvPr/>
        </p:nvPicPr>
        <p:blipFill>
          <a:blip r:embed="rId4"/>
          <a:stretch>
            <a:fillRect/>
          </a:stretch>
        </p:blipFill>
        <p:spPr>
          <a:xfrm>
            <a:off x="11061821" y="209465"/>
            <a:ext cx="853514" cy="646232"/>
          </a:xfrm>
          <a:prstGeom prst="rect">
            <a:avLst/>
          </a:prstGeom>
        </p:spPr>
      </p:pic>
    </p:spTree>
    <p:extLst>
      <p:ext uri="{BB962C8B-B14F-4D97-AF65-F5344CB8AC3E}">
        <p14:creationId xmlns:p14="http://schemas.microsoft.com/office/powerpoint/2010/main" val="33062111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2"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C1546-27C0-9BAD-CBAB-3D760C6F8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095BBC2-F7D3-4F01-0088-EA237EA12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86" y="930027"/>
            <a:ext cx="8820443" cy="5362758"/>
          </a:xfrm>
          <a:prstGeom prst="rect">
            <a:avLst/>
          </a:prstGeom>
        </p:spPr>
      </p:pic>
      <p:pic>
        <p:nvPicPr>
          <p:cNvPr id="5" name="Picture 4">
            <a:extLst>
              <a:ext uri="{FF2B5EF4-FFF2-40B4-BE49-F238E27FC236}">
                <a16:creationId xmlns:a16="http://schemas.microsoft.com/office/drawing/2014/main" id="{94D62782-FCFB-1F1D-5278-6341354EAA8B}"/>
              </a:ext>
            </a:extLst>
          </p:cNvPr>
          <p:cNvPicPr>
            <a:picLocks noChangeAspect="1"/>
          </p:cNvPicPr>
          <p:nvPr/>
        </p:nvPicPr>
        <p:blipFill>
          <a:blip r:embed="rId4"/>
          <a:stretch>
            <a:fillRect/>
          </a:stretch>
        </p:blipFill>
        <p:spPr>
          <a:xfrm>
            <a:off x="11054261" y="212922"/>
            <a:ext cx="853514" cy="646232"/>
          </a:xfrm>
          <a:prstGeom prst="rect">
            <a:avLst/>
          </a:prstGeom>
        </p:spPr>
      </p:pic>
      <p:sp>
        <p:nvSpPr>
          <p:cNvPr id="7" name="TextBox 6">
            <a:extLst>
              <a:ext uri="{FF2B5EF4-FFF2-40B4-BE49-F238E27FC236}">
                <a16:creationId xmlns:a16="http://schemas.microsoft.com/office/drawing/2014/main" id="{819D3169-8C7E-A79B-DBAB-16DC09872A1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State analysis :</a:t>
            </a:r>
          </a:p>
        </p:txBody>
      </p:sp>
      <p:sp>
        <p:nvSpPr>
          <p:cNvPr id="8" name="TextBox 7">
            <a:extLst>
              <a:ext uri="{FF2B5EF4-FFF2-40B4-BE49-F238E27FC236}">
                <a16:creationId xmlns:a16="http://schemas.microsoft.com/office/drawing/2014/main" id="{58F9F238-3799-F7E9-9A96-A157FAE6D7A7}"/>
              </a:ext>
            </a:extLst>
          </p:cNvPr>
          <p:cNvSpPr txBox="1"/>
          <p:nvPr/>
        </p:nvSpPr>
        <p:spPr>
          <a:xfrm>
            <a:off x="8319867" y="1357441"/>
            <a:ext cx="4004603" cy="1200329"/>
          </a:xfrm>
          <a:prstGeom prst="rect">
            <a:avLst/>
          </a:prstGeom>
          <a:noFill/>
        </p:spPr>
        <p:txBody>
          <a:bodyPr wrap="square" rtlCol="0">
            <a:spAutoFit/>
          </a:bodyPr>
          <a:lstStyle/>
          <a:p>
            <a:pPr algn="ctr"/>
            <a:r>
              <a:rPr lang="en-US" sz="2400" b="1" dirty="0">
                <a:solidFill>
                  <a:schemeClr val="bg1"/>
                </a:solidFill>
              </a:rPr>
              <a:t>The most state affected:</a:t>
            </a:r>
          </a:p>
          <a:p>
            <a:pPr algn="ctr"/>
            <a:r>
              <a:rPr lang="en-US" sz="2400" b="1" dirty="0">
                <a:solidFill>
                  <a:schemeClr val="bg1"/>
                </a:solidFill>
              </a:rPr>
              <a:t>According to events and customers affected</a:t>
            </a:r>
          </a:p>
        </p:txBody>
      </p:sp>
      <p:sp>
        <p:nvSpPr>
          <p:cNvPr id="9" name="TextBox 8">
            <a:extLst>
              <a:ext uri="{FF2B5EF4-FFF2-40B4-BE49-F238E27FC236}">
                <a16:creationId xmlns:a16="http://schemas.microsoft.com/office/drawing/2014/main" id="{778F36A8-7FCB-4A95-B3CF-D789035415BA}"/>
              </a:ext>
            </a:extLst>
          </p:cNvPr>
          <p:cNvSpPr txBox="1"/>
          <p:nvPr/>
        </p:nvSpPr>
        <p:spPr>
          <a:xfrm>
            <a:off x="7226996" y="2766814"/>
            <a:ext cx="3362178" cy="461665"/>
          </a:xfrm>
          <a:prstGeom prst="rect">
            <a:avLst/>
          </a:prstGeom>
          <a:noFill/>
        </p:spPr>
        <p:txBody>
          <a:bodyPr wrap="square" rtlCol="0">
            <a:spAutoFit/>
          </a:bodyPr>
          <a:lstStyle/>
          <a:p>
            <a:pPr algn="ctr"/>
            <a:r>
              <a:rPr lang="en-US" sz="2400" b="1" dirty="0">
                <a:solidFill>
                  <a:schemeClr val="bg1"/>
                </a:solidFill>
              </a:rPr>
              <a:t>1_ </a:t>
            </a:r>
          </a:p>
        </p:txBody>
      </p:sp>
      <p:sp>
        <p:nvSpPr>
          <p:cNvPr id="10" name="TextBox 9">
            <a:extLst>
              <a:ext uri="{FF2B5EF4-FFF2-40B4-BE49-F238E27FC236}">
                <a16:creationId xmlns:a16="http://schemas.microsoft.com/office/drawing/2014/main" id="{AA2262F7-1B37-5769-0E31-C1ACB6D0BA08}"/>
              </a:ext>
            </a:extLst>
          </p:cNvPr>
          <p:cNvSpPr txBox="1"/>
          <p:nvPr/>
        </p:nvSpPr>
        <p:spPr>
          <a:xfrm>
            <a:off x="7226996" y="4408659"/>
            <a:ext cx="3362178" cy="461665"/>
          </a:xfrm>
          <a:prstGeom prst="rect">
            <a:avLst/>
          </a:prstGeom>
          <a:noFill/>
        </p:spPr>
        <p:txBody>
          <a:bodyPr wrap="square" rtlCol="0">
            <a:spAutoFit/>
          </a:bodyPr>
          <a:lstStyle/>
          <a:p>
            <a:pPr algn="ctr"/>
            <a:r>
              <a:rPr lang="en-US" sz="2400" b="1" dirty="0">
                <a:solidFill>
                  <a:schemeClr val="bg1"/>
                </a:solidFill>
              </a:rPr>
              <a:t>2_</a:t>
            </a:r>
          </a:p>
        </p:txBody>
      </p:sp>
      <p:sp>
        <p:nvSpPr>
          <p:cNvPr id="11" name="TextBox 10">
            <a:extLst>
              <a:ext uri="{FF2B5EF4-FFF2-40B4-BE49-F238E27FC236}">
                <a16:creationId xmlns:a16="http://schemas.microsoft.com/office/drawing/2014/main" id="{9826D3F0-C195-CD41-5F11-CE808D865CAE}"/>
              </a:ext>
            </a:extLst>
          </p:cNvPr>
          <p:cNvSpPr txBox="1"/>
          <p:nvPr/>
        </p:nvSpPr>
        <p:spPr>
          <a:xfrm>
            <a:off x="8278837" y="3723835"/>
            <a:ext cx="4004603" cy="461665"/>
          </a:xfrm>
          <a:prstGeom prst="rect">
            <a:avLst/>
          </a:prstGeom>
          <a:noFill/>
        </p:spPr>
        <p:txBody>
          <a:bodyPr wrap="square" rtlCol="0">
            <a:spAutoFit/>
          </a:bodyPr>
          <a:lstStyle/>
          <a:p>
            <a:pPr algn="ctr"/>
            <a:r>
              <a:rPr lang="en-US" sz="2400" b="1" dirty="0">
                <a:solidFill>
                  <a:schemeClr val="bg1"/>
                </a:solidFill>
              </a:rPr>
              <a:t>The less state affected:</a:t>
            </a:r>
          </a:p>
        </p:txBody>
      </p:sp>
      <p:sp>
        <p:nvSpPr>
          <p:cNvPr id="12" name="TextBox 11">
            <a:extLst>
              <a:ext uri="{FF2B5EF4-FFF2-40B4-BE49-F238E27FC236}">
                <a16:creationId xmlns:a16="http://schemas.microsoft.com/office/drawing/2014/main" id="{C2FA77D2-D00F-F788-4DA0-B79D2E7E1104}"/>
              </a:ext>
            </a:extLst>
          </p:cNvPr>
          <p:cNvSpPr txBox="1"/>
          <p:nvPr/>
        </p:nvSpPr>
        <p:spPr>
          <a:xfrm>
            <a:off x="8414261" y="2797591"/>
            <a:ext cx="4004603" cy="400110"/>
          </a:xfrm>
          <a:prstGeom prst="rect">
            <a:avLst/>
          </a:prstGeom>
          <a:noFill/>
        </p:spPr>
        <p:txBody>
          <a:bodyPr wrap="square" rtlCol="0">
            <a:spAutoFit/>
          </a:bodyPr>
          <a:lstStyle/>
          <a:p>
            <a:pPr algn="ctr"/>
            <a:r>
              <a:rPr lang="en-US" sz="2000" b="1" dirty="0">
                <a:solidFill>
                  <a:schemeClr val="bg1"/>
                </a:solidFill>
              </a:rPr>
              <a:t>California</a:t>
            </a:r>
          </a:p>
        </p:txBody>
      </p:sp>
      <p:sp>
        <p:nvSpPr>
          <p:cNvPr id="13" name="TextBox 12">
            <a:extLst>
              <a:ext uri="{FF2B5EF4-FFF2-40B4-BE49-F238E27FC236}">
                <a16:creationId xmlns:a16="http://schemas.microsoft.com/office/drawing/2014/main" id="{49443710-90F0-61C4-BF29-75863F9670F4}"/>
              </a:ext>
            </a:extLst>
          </p:cNvPr>
          <p:cNvSpPr txBox="1"/>
          <p:nvPr/>
        </p:nvSpPr>
        <p:spPr>
          <a:xfrm>
            <a:off x="8414261" y="4439436"/>
            <a:ext cx="4004603" cy="400110"/>
          </a:xfrm>
          <a:prstGeom prst="rect">
            <a:avLst/>
          </a:prstGeom>
          <a:noFill/>
        </p:spPr>
        <p:txBody>
          <a:bodyPr wrap="square" rtlCol="0">
            <a:spAutoFit/>
          </a:bodyPr>
          <a:lstStyle/>
          <a:p>
            <a:pPr algn="ctr"/>
            <a:r>
              <a:rPr lang="en-US" sz="2000" b="1" dirty="0">
                <a:solidFill>
                  <a:schemeClr val="bg1"/>
                </a:solidFill>
              </a:rPr>
              <a:t>Montana</a:t>
            </a:r>
            <a:endParaRPr lang="en-US" sz="2400" b="1" dirty="0">
              <a:solidFill>
                <a:schemeClr val="bg1"/>
              </a:solidFill>
            </a:endParaRPr>
          </a:p>
        </p:txBody>
      </p:sp>
    </p:spTree>
    <p:extLst>
      <p:ext uri="{BB962C8B-B14F-4D97-AF65-F5344CB8AC3E}">
        <p14:creationId xmlns:p14="http://schemas.microsoft.com/office/powerpoint/2010/main" val="27794884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ircle(in)">
                                      <p:cBhvr>
                                        <p:cTn id="43" dur="2000"/>
                                        <p:tgtEl>
                                          <p:spTgt spid="13"/>
                                        </p:tgtEl>
                                      </p:cBhvr>
                                    </p:animEffect>
                                  </p:childTnLst>
                                </p:cTn>
                              </p:par>
                              <p:par>
                                <p:cTn id="44" presetID="42"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 calcmode="lin" valueType="num">
                                      <p:cBhvr>
                                        <p:cTn id="53"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50ADF-18A2-5ACB-223A-F7BA035C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07C362B-8387-C750-01F5-E59A4CB9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44" y="848897"/>
            <a:ext cx="9678573" cy="5863590"/>
          </a:xfrm>
          <a:prstGeom prst="rect">
            <a:avLst/>
          </a:prstGeom>
        </p:spPr>
      </p:pic>
      <p:sp>
        <p:nvSpPr>
          <p:cNvPr id="5" name="TextBox 4">
            <a:extLst>
              <a:ext uri="{FF2B5EF4-FFF2-40B4-BE49-F238E27FC236}">
                <a16:creationId xmlns:a16="http://schemas.microsoft.com/office/drawing/2014/main" id="{9B15B416-93BC-5C15-82C8-132A38814265}"/>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Event analysis :</a:t>
            </a:r>
          </a:p>
        </p:txBody>
      </p:sp>
      <p:pic>
        <p:nvPicPr>
          <p:cNvPr id="7" name="Picture 6">
            <a:extLst>
              <a:ext uri="{FF2B5EF4-FFF2-40B4-BE49-F238E27FC236}">
                <a16:creationId xmlns:a16="http://schemas.microsoft.com/office/drawing/2014/main" id="{2ACA4223-342F-6DD1-E060-2ACFBDD5929D}"/>
              </a:ext>
            </a:extLst>
          </p:cNvPr>
          <p:cNvPicPr>
            <a:picLocks noChangeAspect="1"/>
          </p:cNvPicPr>
          <p:nvPr/>
        </p:nvPicPr>
        <p:blipFill>
          <a:blip r:embed="rId4"/>
          <a:stretch>
            <a:fillRect/>
          </a:stretch>
        </p:blipFill>
        <p:spPr>
          <a:xfrm>
            <a:off x="11054261" y="212922"/>
            <a:ext cx="853514" cy="646232"/>
          </a:xfrm>
          <a:prstGeom prst="rect">
            <a:avLst/>
          </a:prstGeom>
        </p:spPr>
      </p:pic>
      <p:sp>
        <p:nvSpPr>
          <p:cNvPr id="8" name="TextBox 7">
            <a:extLst>
              <a:ext uri="{FF2B5EF4-FFF2-40B4-BE49-F238E27FC236}">
                <a16:creationId xmlns:a16="http://schemas.microsoft.com/office/drawing/2014/main" id="{2D4EF2E0-FE01-D5E0-C6F5-CB0E8500C4C0}"/>
              </a:ext>
            </a:extLst>
          </p:cNvPr>
          <p:cNvSpPr txBox="1"/>
          <p:nvPr/>
        </p:nvSpPr>
        <p:spPr>
          <a:xfrm>
            <a:off x="8798778" y="2047251"/>
            <a:ext cx="4004603" cy="400110"/>
          </a:xfrm>
          <a:prstGeom prst="rect">
            <a:avLst/>
          </a:prstGeom>
          <a:noFill/>
        </p:spPr>
        <p:txBody>
          <a:bodyPr wrap="square" rtlCol="0">
            <a:spAutoFit/>
          </a:bodyPr>
          <a:lstStyle/>
          <a:p>
            <a:pPr algn="ctr"/>
            <a:r>
              <a:rPr lang="en-US" sz="2000" b="1" dirty="0">
                <a:solidFill>
                  <a:schemeClr val="bg1"/>
                </a:solidFill>
              </a:rPr>
              <a:t>Natural Disaster</a:t>
            </a:r>
          </a:p>
        </p:txBody>
      </p:sp>
      <p:sp>
        <p:nvSpPr>
          <p:cNvPr id="9" name="TextBox 8">
            <a:extLst>
              <a:ext uri="{FF2B5EF4-FFF2-40B4-BE49-F238E27FC236}">
                <a16:creationId xmlns:a16="http://schemas.microsoft.com/office/drawing/2014/main" id="{3E1F858C-C1E2-63A2-18EF-9AC0BD81A671}"/>
              </a:ext>
            </a:extLst>
          </p:cNvPr>
          <p:cNvSpPr txBox="1"/>
          <p:nvPr/>
        </p:nvSpPr>
        <p:spPr>
          <a:xfrm>
            <a:off x="8887908" y="2985362"/>
            <a:ext cx="4004603" cy="400110"/>
          </a:xfrm>
          <a:prstGeom prst="rect">
            <a:avLst/>
          </a:prstGeom>
          <a:noFill/>
        </p:spPr>
        <p:txBody>
          <a:bodyPr wrap="square" rtlCol="0">
            <a:spAutoFit/>
          </a:bodyPr>
          <a:lstStyle/>
          <a:p>
            <a:pPr algn="ctr"/>
            <a:r>
              <a:rPr lang="en-US" sz="2000" b="1" dirty="0">
                <a:solidFill>
                  <a:schemeClr val="bg1"/>
                </a:solidFill>
              </a:rPr>
              <a:t>Vandalism or Theft</a:t>
            </a:r>
          </a:p>
        </p:txBody>
      </p:sp>
      <p:sp>
        <p:nvSpPr>
          <p:cNvPr id="10" name="TextBox 9">
            <a:extLst>
              <a:ext uri="{FF2B5EF4-FFF2-40B4-BE49-F238E27FC236}">
                <a16:creationId xmlns:a16="http://schemas.microsoft.com/office/drawing/2014/main" id="{CE17348B-629F-76C2-A9F7-B0E58611396A}"/>
              </a:ext>
            </a:extLst>
          </p:cNvPr>
          <p:cNvSpPr txBox="1"/>
          <p:nvPr/>
        </p:nvSpPr>
        <p:spPr>
          <a:xfrm>
            <a:off x="8887908" y="3934779"/>
            <a:ext cx="4004603" cy="400110"/>
          </a:xfrm>
          <a:prstGeom prst="rect">
            <a:avLst/>
          </a:prstGeom>
          <a:noFill/>
        </p:spPr>
        <p:txBody>
          <a:bodyPr wrap="square" rtlCol="0">
            <a:spAutoFit/>
          </a:bodyPr>
          <a:lstStyle/>
          <a:p>
            <a:pPr algn="ctr"/>
            <a:r>
              <a:rPr lang="en-US" sz="2000" b="1" dirty="0">
                <a:solidFill>
                  <a:schemeClr val="bg1"/>
                </a:solidFill>
              </a:rPr>
              <a:t>System Operation</a:t>
            </a:r>
          </a:p>
        </p:txBody>
      </p:sp>
      <p:sp>
        <p:nvSpPr>
          <p:cNvPr id="11" name="TextBox 10">
            <a:extLst>
              <a:ext uri="{FF2B5EF4-FFF2-40B4-BE49-F238E27FC236}">
                <a16:creationId xmlns:a16="http://schemas.microsoft.com/office/drawing/2014/main" id="{438DE4BA-A720-A168-6FD8-3876D6CCF4BF}"/>
              </a:ext>
            </a:extLst>
          </p:cNvPr>
          <p:cNvSpPr txBox="1"/>
          <p:nvPr/>
        </p:nvSpPr>
        <p:spPr>
          <a:xfrm>
            <a:off x="8887908" y="4884196"/>
            <a:ext cx="4004603" cy="400110"/>
          </a:xfrm>
          <a:prstGeom prst="rect">
            <a:avLst/>
          </a:prstGeom>
          <a:noFill/>
        </p:spPr>
        <p:txBody>
          <a:bodyPr wrap="square" rtlCol="0">
            <a:spAutoFit/>
          </a:bodyPr>
          <a:lstStyle/>
          <a:p>
            <a:pPr algn="ctr"/>
            <a:r>
              <a:rPr lang="en-US" sz="2000" b="1" dirty="0">
                <a:solidFill>
                  <a:schemeClr val="bg1"/>
                </a:solidFill>
              </a:rPr>
              <a:t>Physical attack </a:t>
            </a:r>
          </a:p>
        </p:txBody>
      </p:sp>
      <p:sp>
        <p:nvSpPr>
          <p:cNvPr id="18" name="TextBox 17">
            <a:extLst>
              <a:ext uri="{FF2B5EF4-FFF2-40B4-BE49-F238E27FC236}">
                <a16:creationId xmlns:a16="http://schemas.microsoft.com/office/drawing/2014/main" id="{55321A59-7A26-D392-C668-FAC977A8BCA8}"/>
              </a:ext>
            </a:extLst>
          </p:cNvPr>
          <p:cNvSpPr txBox="1"/>
          <p:nvPr/>
        </p:nvSpPr>
        <p:spPr>
          <a:xfrm>
            <a:off x="7432429" y="2006169"/>
            <a:ext cx="4004603" cy="400110"/>
          </a:xfrm>
          <a:prstGeom prst="rect">
            <a:avLst/>
          </a:prstGeom>
          <a:noFill/>
        </p:spPr>
        <p:txBody>
          <a:bodyPr wrap="square" rtlCol="0">
            <a:spAutoFit/>
          </a:bodyPr>
          <a:lstStyle/>
          <a:p>
            <a:pPr algn="ctr"/>
            <a:r>
              <a:rPr lang="en-US" sz="2000" b="1" dirty="0">
                <a:solidFill>
                  <a:schemeClr val="bg1"/>
                </a:solidFill>
              </a:rPr>
              <a:t>1_</a:t>
            </a:r>
          </a:p>
        </p:txBody>
      </p:sp>
      <p:sp>
        <p:nvSpPr>
          <p:cNvPr id="19" name="TextBox 18">
            <a:extLst>
              <a:ext uri="{FF2B5EF4-FFF2-40B4-BE49-F238E27FC236}">
                <a16:creationId xmlns:a16="http://schemas.microsoft.com/office/drawing/2014/main" id="{6A7DD30A-7677-09A3-891D-6D1A95DB8053}"/>
              </a:ext>
            </a:extLst>
          </p:cNvPr>
          <p:cNvSpPr txBox="1"/>
          <p:nvPr/>
        </p:nvSpPr>
        <p:spPr>
          <a:xfrm>
            <a:off x="7454747" y="2976355"/>
            <a:ext cx="4004603" cy="400110"/>
          </a:xfrm>
          <a:prstGeom prst="rect">
            <a:avLst/>
          </a:prstGeom>
          <a:noFill/>
        </p:spPr>
        <p:txBody>
          <a:bodyPr wrap="square" rtlCol="0">
            <a:spAutoFit/>
          </a:bodyPr>
          <a:lstStyle/>
          <a:p>
            <a:pPr algn="ctr"/>
            <a:r>
              <a:rPr lang="en-US" sz="2000" b="1" dirty="0">
                <a:solidFill>
                  <a:schemeClr val="bg1"/>
                </a:solidFill>
              </a:rPr>
              <a:t>2_</a:t>
            </a:r>
          </a:p>
        </p:txBody>
      </p:sp>
      <p:sp>
        <p:nvSpPr>
          <p:cNvPr id="20" name="TextBox 19">
            <a:extLst>
              <a:ext uri="{FF2B5EF4-FFF2-40B4-BE49-F238E27FC236}">
                <a16:creationId xmlns:a16="http://schemas.microsoft.com/office/drawing/2014/main" id="{EBCE3C36-4F1C-818A-342F-15D84BF56D11}"/>
              </a:ext>
            </a:extLst>
          </p:cNvPr>
          <p:cNvSpPr txBox="1"/>
          <p:nvPr/>
        </p:nvSpPr>
        <p:spPr>
          <a:xfrm>
            <a:off x="7476415" y="3941536"/>
            <a:ext cx="4004603" cy="400110"/>
          </a:xfrm>
          <a:prstGeom prst="rect">
            <a:avLst/>
          </a:prstGeom>
          <a:noFill/>
        </p:spPr>
        <p:txBody>
          <a:bodyPr wrap="square" rtlCol="0">
            <a:spAutoFit/>
          </a:bodyPr>
          <a:lstStyle/>
          <a:p>
            <a:pPr algn="ctr"/>
            <a:r>
              <a:rPr lang="en-US" sz="2000" b="1" dirty="0">
                <a:solidFill>
                  <a:schemeClr val="bg1"/>
                </a:solidFill>
              </a:rPr>
              <a:t>3_</a:t>
            </a:r>
          </a:p>
        </p:txBody>
      </p:sp>
      <p:sp>
        <p:nvSpPr>
          <p:cNvPr id="21" name="TextBox 20">
            <a:extLst>
              <a:ext uri="{FF2B5EF4-FFF2-40B4-BE49-F238E27FC236}">
                <a16:creationId xmlns:a16="http://schemas.microsoft.com/office/drawing/2014/main" id="{5168C2F3-439C-A509-9015-EBD771762F75}"/>
              </a:ext>
            </a:extLst>
          </p:cNvPr>
          <p:cNvSpPr txBox="1"/>
          <p:nvPr/>
        </p:nvSpPr>
        <p:spPr>
          <a:xfrm>
            <a:off x="7476414" y="4890953"/>
            <a:ext cx="4004603" cy="400110"/>
          </a:xfrm>
          <a:prstGeom prst="rect">
            <a:avLst/>
          </a:prstGeom>
          <a:noFill/>
        </p:spPr>
        <p:txBody>
          <a:bodyPr wrap="square" rtlCol="0">
            <a:spAutoFit/>
          </a:bodyPr>
          <a:lstStyle/>
          <a:p>
            <a:pPr algn="ctr"/>
            <a:r>
              <a:rPr lang="en-US" sz="2000" b="1" dirty="0">
                <a:solidFill>
                  <a:schemeClr val="bg1"/>
                </a:solidFill>
              </a:rPr>
              <a:t>4_</a:t>
            </a:r>
          </a:p>
        </p:txBody>
      </p:sp>
    </p:spTree>
    <p:extLst>
      <p:ext uri="{BB962C8B-B14F-4D97-AF65-F5344CB8AC3E}">
        <p14:creationId xmlns:p14="http://schemas.microsoft.com/office/powerpoint/2010/main" val="41376334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2604F-CDDF-2589-F649-388D0872A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8C98DF89-C0AF-C92D-91ED-C793CA75E0F1}"/>
              </a:ext>
            </a:extLst>
          </p:cNvPr>
          <p:cNvSpPr/>
          <p:nvPr/>
        </p:nvSpPr>
        <p:spPr>
          <a:xfrm>
            <a:off x="809013" y="922149"/>
            <a:ext cx="6455666"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dirty="0">
                <a:solidFill>
                  <a:prstClr val="white"/>
                </a:solidFill>
                <a:latin typeface="Arial" panose="020B0604020202020204" pitchFamily="34" charset="0"/>
                <a:cs typeface="Arial" panose="020B0604020202020204" pitchFamily="34" charset="0"/>
              </a:rPr>
              <a:t>   Al-Sayed Abdul Latif </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Rounded Corners 8">
            <a:extLst>
              <a:ext uri="{FF2B5EF4-FFF2-40B4-BE49-F238E27FC236}">
                <a16:creationId xmlns:a16="http://schemas.microsoft.com/office/drawing/2014/main" id="{74189628-5351-9D3D-82A9-A7A5040048C4}"/>
              </a:ext>
            </a:extLst>
          </p:cNvPr>
          <p:cNvSpPr/>
          <p:nvPr/>
        </p:nvSpPr>
        <p:spPr>
          <a:xfrm>
            <a:off x="1858341" y="2062479"/>
            <a:ext cx="6455666"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Abdelmegeid Mamdouh </a:t>
            </a:r>
          </a:p>
        </p:txBody>
      </p:sp>
      <p:sp>
        <p:nvSpPr>
          <p:cNvPr id="10" name="Rectangle: Rounded Corners 9">
            <a:extLst>
              <a:ext uri="{FF2B5EF4-FFF2-40B4-BE49-F238E27FC236}">
                <a16:creationId xmlns:a16="http://schemas.microsoft.com/office/drawing/2014/main" id="{25D01709-1457-5302-5845-01149BDF653A}"/>
              </a:ext>
            </a:extLst>
          </p:cNvPr>
          <p:cNvSpPr/>
          <p:nvPr/>
        </p:nvSpPr>
        <p:spPr>
          <a:xfrm>
            <a:off x="2907002" y="3202809"/>
            <a:ext cx="6349180"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Mostafa Sayed </a:t>
            </a:r>
          </a:p>
        </p:txBody>
      </p:sp>
      <p:sp>
        <p:nvSpPr>
          <p:cNvPr id="11" name="Rectangle: Rounded Corners 10">
            <a:extLst>
              <a:ext uri="{FF2B5EF4-FFF2-40B4-BE49-F238E27FC236}">
                <a16:creationId xmlns:a16="http://schemas.microsoft.com/office/drawing/2014/main" id="{F7E82106-5E43-C0AC-AF44-73B5CDF6BEAB}"/>
              </a:ext>
            </a:extLst>
          </p:cNvPr>
          <p:cNvSpPr/>
          <p:nvPr/>
        </p:nvSpPr>
        <p:spPr>
          <a:xfrm>
            <a:off x="3835830" y="4349682"/>
            <a:ext cx="6349179"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Mohamed Farag </a:t>
            </a:r>
          </a:p>
        </p:txBody>
      </p:sp>
      <p:sp>
        <p:nvSpPr>
          <p:cNvPr id="12" name="Rectangle: Rounded Corners 11">
            <a:extLst>
              <a:ext uri="{FF2B5EF4-FFF2-40B4-BE49-F238E27FC236}">
                <a16:creationId xmlns:a16="http://schemas.microsoft.com/office/drawing/2014/main" id="{A6129CC5-098C-5B73-ADBE-58970FB5CE8E}"/>
              </a:ext>
            </a:extLst>
          </p:cNvPr>
          <p:cNvSpPr/>
          <p:nvPr/>
        </p:nvSpPr>
        <p:spPr>
          <a:xfrm>
            <a:off x="4822111" y="5499958"/>
            <a:ext cx="5880702"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3200" b="1" i="0" u="none" strike="noStrike" kern="1200" cap="none" spc="0" normalizeH="0" baseline="0" noProof="0" dirty="0" err="1">
                <a:ln>
                  <a:noFill/>
                </a:ln>
                <a:solidFill>
                  <a:prstClr val="white"/>
                </a:solidFill>
                <a:effectLst/>
                <a:uLnTx/>
                <a:uFillTx/>
                <a:latin typeface="Gill Sans MT" panose="020B0502020104020203"/>
                <a:ea typeface="+mn-ea"/>
                <a:cs typeface="+mn-cs"/>
              </a:rPr>
              <a:t>Philobater</a:t>
            </a: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 Magdy</a:t>
            </a:r>
          </a:p>
        </p:txBody>
      </p:sp>
      <p:sp>
        <p:nvSpPr>
          <p:cNvPr id="6" name="Right Triangle 5">
            <a:extLst>
              <a:ext uri="{FF2B5EF4-FFF2-40B4-BE49-F238E27FC236}">
                <a16:creationId xmlns:a16="http://schemas.microsoft.com/office/drawing/2014/main" id="{920ED0E9-7EE0-1EB8-3738-2566E6C3BCB8}"/>
              </a:ext>
            </a:extLst>
          </p:cNvPr>
          <p:cNvSpPr/>
          <p:nvPr/>
        </p:nvSpPr>
        <p:spPr>
          <a:xfrm>
            <a:off x="0" y="0"/>
            <a:ext cx="7671661" cy="6858000"/>
          </a:xfrm>
          <a:prstGeom prst="rtTriangle">
            <a:avLst/>
          </a:prstGeom>
          <a:solidFill>
            <a:schemeClr val="tx2">
              <a:lumMod val="50000"/>
            </a:schemeClr>
          </a:solidFill>
          <a:ln>
            <a:solidFill>
              <a:schemeClr val="tx2">
                <a:lumMod val="75000"/>
              </a:schemeClr>
            </a:solidFill>
          </a:ln>
          <a:effectLst>
            <a:glow rad="63500">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Rectangle 1">
            <a:extLst>
              <a:ext uri="{FF2B5EF4-FFF2-40B4-BE49-F238E27FC236}">
                <a16:creationId xmlns:a16="http://schemas.microsoft.com/office/drawing/2014/main" id="{ED74923C-C34F-D5FB-A88D-C3E06E6794D1}"/>
              </a:ext>
            </a:extLst>
          </p:cNvPr>
          <p:cNvSpPr/>
          <p:nvPr/>
        </p:nvSpPr>
        <p:spPr>
          <a:xfrm rot="2534270">
            <a:off x="99837" y="3515517"/>
            <a:ext cx="5431038" cy="1107996"/>
          </a:xfrm>
          <a:prstGeom prst="rect">
            <a:avLst/>
          </a:prstGeom>
          <a:noFill/>
          <a:effectLst>
            <a:outerShdw blurRad="50800" dist="38100" dir="5400000" algn="t" rotWithShape="0">
              <a:prstClr val="black">
                <a:alpha val="40000"/>
              </a:prstClr>
            </a:outerShdw>
            <a:reflection blurRad="6350" endPos="0" dir="5400000" sy="-100000" algn="bl" rotWithShape="0"/>
          </a:effectLst>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w="0">
                  <a:noFill/>
                </a:ln>
                <a:solidFill>
                  <a:srgbClr val="0F6FC6"/>
                </a:solidFill>
                <a:effectLst>
                  <a:glow rad="63500">
                    <a:srgbClr val="0F6FC6">
                      <a:satMod val="175000"/>
                      <a:alpha val="40000"/>
                    </a:srgbClr>
                  </a:glow>
                  <a:outerShdw blurRad="38100" dist="25400" dir="5400000" algn="ctr" rotWithShape="0">
                    <a:srgbClr val="6E747A">
                      <a:alpha val="43000"/>
                    </a:srgbClr>
                  </a:outerShdw>
                </a:effectLst>
                <a:uLnTx/>
                <a:uFillTx/>
                <a:latin typeface="Gill Sans MT" panose="020B0502020104020203"/>
                <a:ea typeface="+mn-ea"/>
                <a:cs typeface="+mn-cs"/>
              </a:rPr>
              <a:t>Team Members</a:t>
            </a:r>
          </a:p>
        </p:txBody>
      </p:sp>
      <p:sp>
        <p:nvSpPr>
          <p:cNvPr id="3" name="Oval 2">
            <a:extLst>
              <a:ext uri="{FF2B5EF4-FFF2-40B4-BE49-F238E27FC236}">
                <a16:creationId xmlns:a16="http://schemas.microsoft.com/office/drawing/2014/main" id="{D5FFECF4-3E64-0BD0-F0F5-43F65B03A0F7}"/>
              </a:ext>
            </a:extLst>
          </p:cNvPr>
          <p:cNvSpPr/>
          <p:nvPr/>
        </p:nvSpPr>
        <p:spPr>
          <a:xfrm>
            <a:off x="7398571" y="743250"/>
            <a:ext cx="1056699" cy="1056699"/>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227B91-9464-8C44-B22D-36A15151A594}"/>
              </a:ext>
            </a:extLst>
          </p:cNvPr>
          <p:cNvSpPr/>
          <p:nvPr/>
        </p:nvSpPr>
        <p:spPr>
          <a:xfrm>
            <a:off x="8569163" y="1920523"/>
            <a:ext cx="1056699" cy="1056699"/>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17AF82-8326-03F3-D6F9-0C6DB4F6963A}"/>
              </a:ext>
            </a:extLst>
          </p:cNvPr>
          <p:cNvSpPr/>
          <p:nvPr/>
        </p:nvSpPr>
        <p:spPr>
          <a:xfrm>
            <a:off x="9505938" y="3123910"/>
            <a:ext cx="1056699" cy="1056699"/>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493EC1-C115-FB2E-A7F2-E70E99547C56}"/>
              </a:ext>
            </a:extLst>
          </p:cNvPr>
          <p:cNvSpPr/>
          <p:nvPr/>
        </p:nvSpPr>
        <p:spPr>
          <a:xfrm>
            <a:off x="10562637" y="4191885"/>
            <a:ext cx="1056699" cy="1056699"/>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2FEAF6-9CEC-92E5-2C98-E1EE6FE34771}"/>
              </a:ext>
            </a:extLst>
          </p:cNvPr>
          <p:cNvSpPr/>
          <p:nvPr/>
        </p:nvSpPr>
        <p:spPr>
          <a:xfrm>
            <a:off x="10900262" y="5421059"/>
            <a:ext cx="1056699" cy="1056699"/>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45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0-#ppt_w/2"/>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0-#ppt_w/2"/>
                                          </p:val>
                                        </p:tav>
                                        <p:tav tm="100000">
                                          <p:val>
                                            <p:strVal val="#ppt_x"/>
                                          </p:val>
                                        </p:tav>
                                      </p:tavLst>
                                    </p:anim>
                                    <p:anim calcmode="lin" valueType="num">
                                      <p:cBhvr additive="base">
                                        <p:cTn id="16" dur="12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0-#ppt_w/2"/>
                                          </p:val>
                                        </p:tav>
                                        <p:tav tm="100000">
                                          <p:val>
                                            <p:strVal val="#ppt_x"/>
                                          </p:val>
                                        </p:tav>
                                      </p:tavLst>
                                    </p:anim>
                                    <p:anim calcmode="lin" valueType="num">
                                      <p:cBhvr additive="base">
                                        <p:cTn id="20" dur="12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250" fill="hold"/>
                                        <p:tgtEl>
                                          <p:spTgt spid="10"/>
                                        </p:tgtEl>
                                        <p:attrNameLst>
                                          <p:attrName>ppt_x</p:attrName>
                                        </p:attrNameLst>
                                      </p:cBhvr>
                                      <p:tavLst>
                                        <p:tav tm="0">
                                          <p:val>
                                            <p:strVal val="0-#ppt_w/2"/>
                                          </p:val>
                                        </p:tav>
                                        <p:tav tm="100000">
                                          <p:val>
                                            <p:strVal val="#ppt_x"/>
                                          </p:val>
                                        </p:tav>
                                      </p:tavLst>
                                    </p:anim>
                                    <p:anim calcmode="lin" valueType="num">
                                      <p:cBhvr additive="base">
                                        <p:cTn id="24" dur="1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250" fill="hold"/>
                                        <p:tgtEl>
                                          <p:spTgt spid="11"/>
                                        </p:tgtEl>
                                        <p:attrNameLst>
                                          <p:attrName>ppt_x</p:attrName>
                                        </p:attrNameLst>
                                      </p:cBhvr>
                                      <p:tavLst>
                                        <p:tav tm="0">
                                          <p:val>
                                            <p:strVal val="0-#ppt_w/2"/>
                                          </p:val>
                                        </p:tav>
                                        <p:tav tm="100000">
                                          <p:val>
                                            <p:strVal val="#ppt_x"/>
                                          </p:val>
                                        </p:tav>
                                      </p:tavLst>
                                    </p:anim>
                                    <p:anim calcmode="lin" valueType="num">
                                      <p:cBhvr additive="base">
                                        <p:cTn id="28" dur="12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0-#ppt_w/2"/>
                                          </p:val>
                                        </p:tav>
                                        <p:tav tm="100000">
                                          <p:val>
                                            <p:strVal val="#ppt_x"/>
                                          </p:val>
                                        </p:tav>
                                      </p:tavLst>
                                    </p:anim>
                                    <p:anim calcmode="lin" valueType="num">
                                      <p:cBhvr additive="base">
                                        <p:cTn id="3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6" grpId="0" animBg="1"/>
      <p:bldP spid="2" grpId="0"/>
      <p:bldP spid="3" grpId="0" animBg="1"/>
      <p:bldP spid="13" grpId="0" animBg="1"/>
      <p:bldP spid="14" grpId="0" animBg="1"/>
      <p:bldP spid="15"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F264E-6E82-7BBD-13A1-F48D5C137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31ADDB4-0842-7358-E0BE-AA891B73B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966" y="1072154"/>
            <a:ext cx="9877435" cy="5750677"/>
          </a:xfrm>
          <a:prstGeom prst="rect">
            <a:avLst/>
          </a:prstGeom>
        </p:spPr>
      </p:pic>
      <p:sp>
        <p:nvSpPr>
          <p:cNvPr id="5" name="TextBox 4">
            <a:extLst>
              <a:ext uri="{FF2B5EF4-FFF2-40B4-BE49-F238E27FC236}">
                <a16:creationId xmlns:a16="http://schemas.microsoft.com/office/drawing/2014/main" id="{DD69A796-C57E-5DF7-4036-864C4EF3559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State analysis :</a:t>
            </a:r>
          </a:p>
        </p:txBody>
      </p:sp>
    </p:spTree>
    <p:extLst>
      <p:ext uri="{BB962C8B-B14F-4D97-AF65-F5344CB8AC3E}">
        <p14:creationId xmlns:p14="http://schemas.microsoft.com/office/powerpoint/2010/main" val="31417479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FB764-48CF-A783-DC83-2E4D04262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E249C1B-0F46-F988-0E54-7F8A8C6E7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00" y="1055077"/>
            <a:ext cx="10059400" cy="5802924"/>
          </a:xfrm>
          <a:prstGeom prst="rect">
            <a:avLst/>
          </a:prstGeom>
        </p:spPr>
      </p:pic>
      <p:sp>
        <p:nvSpPr>
          <p:cNvPr id="5" name="TextBox 4">
            <a:extLst>
              <a:ext uri="{FF2B5EF4-FFF2-40B4-BE49-F238E27FC236}">
                <a16:creationId xmlns:a16="http://schemas.microsoft.com/office/drawing/2014/main" id="{628246D8-A3D3-3172-FC46-E93198BC844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NERC analysis :</a:t>
            </a:r>
          </a:p>
        </p:txBody>
      </p:sp>
    </p:spTree>
    <p:extLst>
      <p:ext uri="{BB962C8B-B14F-4D97-AF65-F5344CB8AC3E}">
        <p14:creationId xmlns:p14="http://schemas.microsoft.com/office/powerpoint/2010/main" val="2238820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E3F81-A029-AB2E-DC1D-E9B8BB07C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8B32183-91C1-4100-7CB4-98DB5CDBEF14}"/>
              </a:ext>
            </a:extLst>
          </p:cNvPr>
          <p:cNvSpPr/>
          <p:nvPr/>
        </p:nvSpPr>
        <p:spPr>
          <a:xfrm>
            <a:off x="421215" y="3349223"/>
            <a:ext cx="3507694" cy="6462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6E005E-D8B8-F811-7E2C-04042C634B24}"/>
              </a:ext>
            </a:extLst>
          </p:cNvPr>
          <p:cNvSpPr txBox="1"/>
          <p:nvPr/>
        </p:nvSpPr>
        <p:spPr>
          <a:xfrm>
            <a:off x="4091758" y="2237914"/>
            <a:ext cx="7444410" cy="646331"/>
          </a:xfrm>
          <a:prstGeom prst="rect">
            <a:avLst/>
          </a:prstGeom>
          <a:noFill/>
        </p:spPr>
        <p:txBody>
          <a:bodyPr wrap="square" rtlCol="0">
            <a:spAutoFit/>
          </a:bodyPr>
          <a:lstStyle/>
          <a:p>
            <a:r>
              <a:rPr lang="en-US" dirty="0">
                <a:hlinkClick r:id="rId3"/>
              </a:rPr>
              <a:t>https://docs.google.com/document/d/1QaNsu0w_4AfM2n18fgSZGupUrCWmynXQ/edit?usp=sharing&amp;ouid=112915212538405498813&amp;rtpof=true&amp;sd=true</a:t>
            </a:r>
            <a:r>
              <a:rPr lang="en-US" dirty="0"/>
              <a:t> </a:t>
            </a:r>
          </a:p>
        </p:txBody>
      </p:sp>
      <p:sp>
        <p:nvSpPr>
          <p:cNvPr id="3" name="TextBox 2">
            <a:extLst>
              <a:ext uri="{FF2B5EF4-FFF2-40B4-BE49-F238E27FC236}">
                <a16:creationId xmlns:a16="http://schemas.microsoft.com/office/drawing/2014/main" id="{9BECD35C-237E-AB76-F0D6-AC4DA80580EA}"/>
              </a:ext>
            </a:extLst>
          </p:cNvPr>
          <p:cNvSpPr txBox="1"/>
          <p:nvPr/>
        </p:nvSpPr>
        <p:spPr>
          <a:xfrm>
            <a:off x="4234169" y="3304636"/>
            <a:ext cx="7481414" cy="923330"/>
          </a:xfrm>
          <a:prstGeom prst="rect">
            <a:avLst/>
          </a:prstGeom>
          <a:noFill/>
        </p:spPr>
        <p:txBody>
          <a:bodyPr wrap="square" rtlCol="0">
            <a:spAutoFit/>
          </a:bodyPr>
          <a:lstStyle/>
          <a:p>
            <a:r>
              <a:rPr lang="en-US" dirty="0">
                <a:hlinkClick r:id="rId4"/>
              </a:rPr>
              <a:t>https://docs.google.com/document/d/1Fsd9OBLtMGkIikRa0U4-m8uBc32_fhXc/edit?usp=sharing&amp;ouid=112915212538405498813&amp;rtpof=true&amp;sd=true</a:t>
            </a:r>
            <a:r>
              <a:rPr lang="en-US" dirty="0"/>
              <a:t> </a:t>
            </a:r>
          </a:p>
        </p:txBody>
      </p:sp>
      <p:sp>
        <p:nvSpPr>
          <p:cNvPr id="4" name="TextBox 3">
            <a:extLst>
              <a:ext uri="{FF2B5EF4-FFF2-40B4-BE49-F238E27FC236}">
                <a16:creationId xmlns:a16="http://schemas.microsoft.com/office/drawing/2014/main" id="{E2A04B61-7F31-61FA-F40D-232F9263DA46}"/>
              </a:ext>
            </a:extLst>
          </p:cNvPr>
          <p:cNvSpPr txBox="1"/>
          <p:nvPr/>
        </p:nvSpPr>
        <p:spPr>
          <a:xfrm>
            <a:off x="4065561" y="926597"/>
            <a:ext cx="3257743" cy="707886"/>
          </a:xfrm>
          <a:prstGeom prst="rect">
            <a:avLst/>
          </a:prstGeom>
          <a:solidFill>
            <a:srgbClr val="D9D9D9"/>
          </a:solidFill>
        </p:spPr>
        <p:txBody>
          <a:bodyPr wrap="square" rtlCol="0">
            <a:spAutoFit/>
          </a:bodyPr>
          <a:lstStyle/>
          <a:p>
            <a:pPr algn="ctr"/>
            <a:r>
              <a:rPr lang="en-US" sz="4000" dirty="0">
                <a:solidFill>
                  <a:schemeClr val="accent1">
                    <a:lumMod val="50000"/>
                  </a:schemeClr>
                </a:solidFill>
                <a:latin typeface="Arial Black" panose="020B0A04020102020204" pitchFamily="34" charset="0"/>
              </a:rPr>
              <a:t>Reference</a:t>
            </a:r>
          </a:p>
        </p:txBody>
      </p:sp>
      <p:sp>
        <p:nvSpPr>
          <p:cNvPr id="5" name="TextBox 4">
            <a:extLst>
              <a:ext uri="{FF2B5EF4-FFF2-40B4-BE49-F238E27FC236}">
                <a16:creationId xmlns:a16="http://schemas.microsoft.com/office/drawing/2014/main" id="{111254BD-7C7F-BDE7-EFFD-0E12D8B72DA5}"/>
              </a:ext>
            </a:extLst>
          </p:cNvPr>
          <p:cNvSpPr txBox="1"/>
          <p:nvPr/>
        </p:nvSpPr>
        <p:spPr>
          <a:xfrm>
            <a:off x="421215" y="2277709"/>
            <a:ext cx="3466084" cy="646331"/>
          </a:xfrm>
          <a:prstGeom prst="rect">
            <a:avLst/>
          </a:prstGeom>
          <a:solidFill>
            <a:schemeClr val="bg1">
              <a:lumMod val="85000"/>
            </a:schemeClr>
          </a:solidFill>
        </p:spPr>
        <p:txBody>
          <a:bodyPr wrap="square" rtlCol="0">
            <a:spAutoFit/>
          </a:bodyPr>
          <a:lstStyle/>
          <a:p>
            <a:pPr algn="ctr"/>
            <a:r>
              <a:rPr lang="en-US" sz="3600" dirty="0">
                <a:solidFill>
                  <a:schemeClr val="accent1">
                    <a:lumMod val="50000"/>
                  </a:schemeClr>
                </a:solidFill>
                <a:latin typeface="Arial Black" panose="020B0A04020102020204" pitchFamily="34" charset="0"/>
              </a:rPr>
              <a:t>Report</a:t>
            </a:r>
          </a:p>
        </p:txBody>
      </p:sp>
      <p:sp>
        <p:nvSpPr>
          <p:cNvPr id="6" name="TextBox 5">
            <a:extLst>
              <a:ext uri="{FF2B5EF4-FFF2-40B4-BE49-F238E27FC236}">
                <a16:creationId xmlns:a16="http://schemas.microsoft.com/office/drawing/2014/main" id="{FE4E3C70-28F0-8ED8-202B-D51637EBA778}"/>
              </a:ext>
            </a:extLst>
          </p:cNvPr>
          <p:cNvSpPr txBox="1"/>
          <p:nvPr/>
        </p:nvSpPr>
        <p:spPr>
          <a:xfrm>
            <a:off x="258365" y="3360726"/>
            <a:ext cx="3833393" cy="646331"/>
          </a:xfrm>
          <a:prstGeom prst="rect">
            <a:avLst/>
          </a:prstGeom>
          <a:noFill/>
        </p:spPr>
        <p:txBody>
          <a:bodyPr wrap="square" rtlCol="0">
            <a:spAutoFit/>
          </a:bodyPr>
          <a:lstStyle/>
          <a:p>
            <a:pPr algn="ctr"/>
            <a:r>
              <a:rPr lang="en-US" sz="3600" dirty="0">
                <a:solidFill>
                  <a:schemeClr val="accent1">
                    <a:lumMod val="50000"/>
                  </a:schemeClr>
                </a:solidFill>
                <a:latin typeface="Arial Black" panose="020B0A04020102020204" pitchFamily="34" charset="0"/>
              </a:rPr>
              <a:t>Project steps</a:t>
            </a:r>
          </a:p>
        </p:txBody>
      </p:sp>
      <p:sp>
        <p:nvSpPr>
          <p:cNvPr id="10" name="Rectangle 9">
            <a:extLst>
              <a:ext uri="{FF2B5EF4-FFF2-40B4-BE49-F238E27FC236}">
                <a16:creationId xmlns:a16="http://schemas.microsoft.com/office/drawing/2014/main" id="{88602C02-1EC0-DBA1-8422-03185D3624F0}"/>
              </a:ext>
            </a:extLst>
          </p:cNvPr>
          <p:cNvSpPr/>
          <p:nvPr/>
        </p:nvSpPr>
        <p:spPr>
          <a:xfrm>
            <a:off x="421215" y="4360361"/>
            <a:ext cx="3507694" cy="7682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74D1B9-07B9-C773-D2B4-53A0120BFA1A}"/>
              </a:ext>
            </a:extLst>
          </p:cNvPr>
          <p:cNvSpPr txBox="1"/>
          <p:nvPr/>
        </p:nvSpPr>
        <p:spPr>
          <a:xfrm>
            <a:off x="513980" y="4420638"/>
            <a:ext cx="3507694" cy="646331"/>
          </a:xfrm>
          <a:prstGeom prst="rect">
            <a:avLst/>
          </a:prstGeom>
          <a:noFill/>
        </p:spPr>
        <p:txBody>
          <a:bodyPr wrap="square" rtlCol="0">
            <a:spAutoFit/>
          </a:bodyPr>
          <a:lstStyle/>
          <a:p>
            <a:pPr algn="ctr"/>
            <a:r>
              <a:rPr lang="en-US" sz="3600" dirty="0">
                <a:solidFill>
                  <a:schemeClr val="accent1">
                    <a:lumMod val="50000"/>
                  </a:schemeClr>
                </a:solidFill>
                <a:latin typeface="Arial Black" panose="020B0A04020102020204" pitchFamily="34" charset="0"/>
              </a:rPr>
              <a:t>Dashboard</a:t>
            </a:r>
          </a:p>
        </p:txBody>
      </p:sp>
      <p:pic>
        <p:nvPicPr>
          <p:cNvPr id="14" name="Picture 13">
            <a:extLst>
              <a:ext uri="{FF2B5EF4-FFF2-40B4-BE49-F238E27FC236}">
                <a16:creationId xmlns:a16="http://schemas.microsoft.com/office/drawing/2014/main" id="{D28D6269-0958-44AB-B6BF-3F253F24A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4433" y="5430129"/>
            <a:ext cx="1185920" cy="1009727"/>
          </a:xfrm>
          <a:prstGeom prst="rect">
            <a:avLst/>
          </a:prstGeom>
        </p:spPr>
      </p:pic>
      <p:sp>
        <p:nvSpPr>
          <p:cNvPr id="16" name="Rectangle 15">
            <a:extLst>
              <a:ext uri="{FF2B5EF4-FFF2-40B4-BE49-F238E27FC236}">
                <a16:creationId xmlns:a16="http://schemas.microsoft.com/office/drawing/2014/main" id="{A108E345-5EA5-4935-8334-D8DD68B6B113}"/>
              </a:ext>
            </a:extLst>
          </p:cNvPr>
          <p:cNvSpPr/>
          <p:nvPr/>
        </p:nvSpPr>
        <p:spPr>
          <a:xfrm>
            <a:off x="4485682" y="4422157"/>
            <a:ext cx="5675243" cy="646331"/>
          </a:xfrm>
          <a:prstGeom prst="rect">
            <a:avLst/>
          </a:prstGeom>
        </p:spPr>
        <p:txBody>
          <a:bodyPr wrap="square">
            <a:spAutoFit/>
          </a:bodyPr>
          <a:lstStyle/>
          <a:p>
            <a:r>
              <a:rPr lang="en-US" dirty="0">
                <a:hlinkClick r:id="rId6"/>
              </a:rPr>
              <a:t>https://app.powerbi.com/groups/me/reports/9905c8ec-3a5d-4786-8dae-0e3c0fbb045f?experience=power-bi</a:t>
            </a:r>
            <a:endParaRPr lang="en-US" dirty="0"/>
          </a:p>
        </p:txBody>
      </p:sp>
      <p:pic>
        <p:nvPicPr>
          <p:cNvPr id="15" name="Picture 14">
            <a:extLst>
              <a:ext uri="{FF2B5EF4-FFF2-40B4-BE49-F238E27FC236}">
                <a16:creationId xmlns:a16="http://schemas.microsoft.com/office/drawing/2014/main" id="{D69D80F7-C02D-D3B5-2DB7-923DA4A4A26F}"/>
              </a:ext>
            </a:extLst>
          </p:cNvPr>
          <p:cNvPicPr>
            <a:picLocks noChangeAspect="1"/>
          </p:cNvPicPr>
          <p:nvPr/>
        </p:nvPicPr>
        <p:blipFill>
          <a:blip r:embed="rId7"/>
          <a:stretch>
            <a:fillRect/>
          </a:stretch>
        </p:blipFill>
        <p:spPr>
          <a:xfrm>
            <a:off x="306544" y="401518"/>
            <a:ext cx="853514" cy="646232"/>
          </a:xfrm>
          <a:prstGeom prst="rect">
            <a:avLst/>
          </a:prstGeom>
        </p:spPr>
      </p:pic>
    </p:spTree>
    <p:extLst>
      <p:ext uri="{BB962C8B-B14F-4D97-AF65-F5344CB8AC3E}">
        <p14:creationId xmlns:p14="http://schemas.microsoft.com/office/powerpoint/2010/main" val="2030564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E3F81-A029-AB2E-DC1D-E9B8BB07C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A04B61-7F31-61FA-F40D-232F9263DA46}"/>
              </a:ext>
            </a:extLst>
          </p:cNvPr>
          <p:cNvSpPr txBox="1"/>
          <p:nvPr/>
        </p:nvSpPr>
        <p:spPr>
          <a:xfrm>
            <a:off x="3196522" y="545332"/>
            <a:ext cx="5581718" cy="707886"/>
          </a:xfrm>
          <a:prstGeom prst="rect">
            <a:avLst/>
          </a:prstGeom>
          <a:solidFill>
            <a:srgbClr val="D9D9D9"/>
          </a:solidFill>
        </p:spPr>
        <p:txBody>
          <a:bodyPr wrap="square" rtlCol="0">
            <a:spAutoFit/>
          </a:bodyPr>
          <a:lstStyle/>
          <a:p>
            <a:pPr algn="ctr"/>
            <a:r>
              <a:rPr lang="en-US" sz="4000" dirty="0">
                <a:solidFill>
                  <a:schemeClr val="accent1">
                    <a:lumMod val="50000"/>
                  </a:schemeClr>
                </a:solidFill>
                <a:latin typeface="Arial Black" panose="020B0A04020102020204" pitchFamily="34" charset="0"/>
              </a:rPr>
              <a:t>Recommendation</a:t>
            </a:r>
          </a:p>
        </p:txBody>
      </p:sp>
      <p:pic>
        <p:nvPicPr>
          <p:cNvPr id="15" name="Picture 14">
            <a:extLst>
              <a:ext uri="{FF2B5EF4-FFF2-40B4-BE49-F238E27FC236}">
                <a16:creationId xmlns:a16="http://schemas.microsoft.com/office/drawing/2014/main" id="{D69D80F7-C02D-D3B5-2DB7-923DA4A4A26F}"/>
              </a:ext>
            </a:extLst>
          </p:cNvPr>
          <p:cNvPicPr>
            <a:picLocks noChangeAspect="1"/>
          </p:cNvPicPr>
          <p:nvPr/>
        </p:nvPicPr>
        <p:blipFill>
          <a:blip r:embed="rId3"/>
          <a:stretch>
            <a:fillRect/>
          </a:stretch>
        </p:blipFill>
        <p:spPr>
          <a:xfrm>
            <a:off x="306544" y="401518"/>
            <a:ext cx="853514" cy="646232"/>
          </a:xfrm>
          <a:prstGeom prst="rect">
            <a:avLst/>
          </a:prstGeom>
        </p:spPr>
      </p:pic>
      <p:sp>
        <p:nvSpPr>
          <p:cNvPr id="7" name="TextBox 6">
            <a:extLst>
              <a:ext uri="{FF2B5EF4-FFF2-40B4-BE49-F238E27FC236}">
                <a16:creationId xmlns:a16="http://schemas.microsoft.com/office/drawing/2014/main" id="{2FA12C50-BFC7-BB19-35E9-2510F98FE10D}"/>
              </a:ext>
            </a:extLst>
          </p:cNvPr>
          <p:cNvSpPr txBox="1"/>
          <p:nvPr/>
        </p:nvSpPr>
        <p:spPr>
          <a:xfrm>
            <a:off x="514281" y="2141745"/>
            <a:ext cx="5581717" cy="461665"/>
          </a:xfrm>
          <a:prstGeom prst="rect">
            <a:avLst/>
          </a:prstGeom>
          <a:noFill/>
        </p:spPr>
        <p:txBody>
          <a:bodyPr wrap="square" rtlCol="0">
            <a:spAutoFit/>
          </a:bodyPr>
          <a:lstStyle/>
          <a:p>
            <a:r>
              <a:rPr lang="en-US" sz="2400" b="1" dirty="0">
                <a:solidFill>
                  <a:schemeClr val="bg1"/>
                </a:solidFill>
              </a:rPr>
              <a:t>1_</a:t>
            </a:r>
          </a:p>
        </p:txBody>
      </p:sp>
      <p:sp>
        <p:nvSpPr>
          <p:cNvPr id="17" name="TextBox 16">
            <a:extLst>
              <a:ext uri="{FF2B5EF4-FFF2-40B4-BE49-F238E27FC236}">
                <a16:creationId xmlns:a16="http://schemas.microsoft.com/office/drawing/2014/main" id="{E613FC95-65A2-A981-2594-B757E00E2A19}"/>
              </a:ext>
            </a:extLst>
          </p:cNvPr>
          <p:cNvSpPr txBox="1"/>
          <p:nvPr/>
        </p:nvSpPr>
        <p:spPr>
          <a:xfrm>
            <a:off x="1399209" y="2110423"/>
            <a:ext cx="5581717" cy="523220"/>
          </a:xfrm>
          <a:prstGeom prst="rect">
            <a:avLst/>
          </a:prstGeom>
          <a:noFill/>
        </p:spPr>
        <p:txBody>
          <a:bodyPr wrap="square" rtlCol="0">
            <a:spAutoFit/>
          </a:bodyPr>
          <a:lstStyle/>
          <a:p>
            <a:r>
              <a:rPr lang="en-US" sz="2800" b="1" dirty="0">
                <a:solidFill>
                  <a:schemeClr val="bg1"/>
                </a:solidFill>
              </a:rPr>
              <a:t>Enhance Cybersecurity</a:t>
            </a:r>
          </a:p>
        </p:txBody>
      </p:sp>
      <p:sp>
        <p:nvSpPr>
          <p:cNvPr id="18" name="TextBox 17">
            <a:extLst>
              <a:ext uri="{FF2B5EF4-FFF2-40B4-BE49-F238E27FC236}">
                <a16:creationId xmlns:a16="http://schemas.microsoft.com/office/drawing/2014/main" id="{72D3F64F-3D7E-61C8-5B1C-5DF5AC6E445B}"/>
              </a:ext>
            </a:extLst>
          </p:cNvPr>
          <p:cNvSpPr txBox="1"/>
          <p:nvPr/>
        </p:nvSpPr>
        <p:spPr>
          <a:xfrm>
            <a:off x="1399209" y="2797544"/>
            <a:ext cx="6858527" cy="523220"/>
          </a:xfrm>
          <a:prstGeom prst="rect">
            <a:avLst/>
          </a:prstGeom>
          <a:noFill/>
        </p:spPr>
        <p:txBody>
          <a:bodyPr wrap="square" rtlCol="0">
            <a:spAutoFit/>
          </a:bodyPr>
          <a:lstStyle/>
          <a:p>
            <a:r>
              <a:rPr lang="en-US" sz="2800" b="1" dirty="0">
                <a:solidFill>
                  <a:schemeClr val="bg1"/>
                </a:solidFill>
              </a:rPr>
              <a:t>Strengthen infrastructure Resilience</a:t>
            </a:r>
            <a:r>
              <a:rPr lang="en-US" sz="2800" dirty="0"/>
              <a:t>:</a:t>
            </a:r>
            <a:endParaRPr lang="en-US" sz="2800" dirty="0">
              <a:solidFill>
                <a:schemeClr val="bg1"/>
              </a:solidFill>
            </a:endParaRPr>
          </a:p>
        </p:txBody>
      </p:sp>
      <p:sp>
        <p:nvSpPr>
          <p:cNvPr id="19" name="TextBox 18">
            <a:extLst>
              <a:ext uri="{FF2B5EF4-FFF2-40B4-BE49-F238E27FC236}">
                <a16:creationId xmlns:a16="http://schemas.microsoft.com/office/drawing/2014/main" id="{8BFEB4D7-D284-9DFD-913E-17D400D8BB3B}"/>
              </a:ext>
            </a:extLst>
          </p:cNvPr>
          <p:cNvSpPr txBox="1"/>
          <p:nvPr/>
        </p:nvSpPr>
        <p:spPr>
          <a:xfrm>
            <a:off x="1409922" y="3484665"/>
            <a:ext cx="6858527" cy="523220"/>
          </a:xfrm>
          <a:prstGeom prst="rect">
            <a:avLst/>
          </a:prstGeom>
          <a:noFill/>
        </p:spPr>
        <p:txBody>
          <a:bodyPr wrap="square" rtlCol="0">
            <a:spAutoFit/>
          </a:bodyPr>
          <a:lstStyle/>
          <a:p>
            <a:r>
              <a:rPr lang="en-US" sz="2800" b="1" dirty="0">
                <a:solidFill>
                  <a:schemeClr val="bg1"/>
                </a:solidFill>
              </a:rPr>
              <a:t>Preventive Maintenance and Monitoring</a:t>
            </a:r>
          </a:p>
        </p:txBody>
      </p:sp>
      <p:sp>
        <p:nvSpPr>
          <p:cNvPr id="20" name="TextBox 19">
            <a:extLst>
              <a:ext uri="{FF2B5EF4-FFF2-40B4-BE49-F238E27FC236}">
                <a16:creationId xmlns:a16="http://schemas.microsoft.com/office/drawing/2014/main" id="{3627DA12-E3D9-860A-7ADB-18E57C97C2D5}"/>
              </a:ext>
            </a:extLst>
          </p:cNvPr>
          <p:cNvSpPr txBox="1"/>
          <p:nvPr/>
        </p:nvSpPr>
        <p:spPr>
          <a:xfrm>
            <a:off x="1374223" y="4232981"/>
            <a:ext cx="6686279" cy="523220"/>
          </a:xfrm>
          <a:prstGeom prst="rect">
            <a:avLst/>
          </a:prstGeom>
          <a:noFill/>
        </p:spPr>
        <p:txBody>
          <a:bodyPr wrap="square" rtlCol="0">
            <a:spAutoFit/>
          </a:bodyPr>
          <a:lstStyle/>
          <a:p>
            <a:r>
              <a:rPr lang="en-US" sz="2800" b="1" dirty="0">
                <a:solidFill>
                  <a:schemeClr val="bg1"/>
                </a:solidFill>
              </a:rPr>
              <a:t>Implement Smart Grid Technology</a:t>
            </a:r>
          </a:p>
        </p:txBody>
      </p:sp>
      <p:sp>
        <p:nvSpPr>
          <p:cNvPr id="21" name="TextBox 20">
            <a:extLst>
              <a:ext uri="{FF2B5EF4-FFF2-40B4-BE49-F238E27FC236}">
                <a16:creationId xmlns:a16="http://schemas.microsoft.com/office/drawing/2014/main" id="{8A8AFA4B-B9C2-3427-3173-401685378044}"/>
              </a:ext>
            </a:extLst>
          </p:cNvPr>
          <p:cNvSpPr txBox="1"/>
          <p:nvPr/>
        </p:nvSpPr>
        <p:spPr>
          <a:xfrm>
            <a:off x="1399209" y="4988131"/>
            <a:ext cx="9911216" cy="523220"/>
          </a:xfrm>
          <a:prstGeom prst="rect">
            <a:avLst/>
          </a:prstGeom>
          <a:noFill/>
        </p:spPr>
        <p:txBody>
          <a:bodyPr wrap="square" rtlCol="0">
            <a:spAutoFit/>
          </a:bodyPr>
          <a:lstStyle/>
          <a:p>
            <a:r>
              <a:rPr lang="en-US" sz="2800" b="1" dirty="0">
                <a:solidFill>
                  <a:schemeClr val="bg1"/>
                </a:solidFill>
              </a:rPr>
              <a:t>Establish Contingency Plans and Rapid Response Teams</a:t>
            </a:r>
          </a:p>
        </p:txBody>
      </p:sp>
      <p:sp>
        <p:nvSpPr>
          <p:cNvPr id="22" name="TextBox 21">
            <a:extLst>
              <a:ext uri="{FF2B5EF4-FFF2-40B4-BE49-F238E27FC236}">
                <a16:creationId xmlns:a16="http://schemas.microsoft.com/office/drawing/2014/main" id="{E271FC37-E95E-B950-D3A4-B6B52C188778}"/>
              </a:ext>
            </a:extLst>
          </p:cNvPr>
          <p:cNvSpPr txBox="1"/>
          <p:nvPr/>
        </p:nvSpPr>
        <p:spPr>
          <a:xfrm>
            <a:off x="514281" y="2799976"/>
            <a:ext cx="5581717" cy="461665"/>
          </a:xfrm>
          <a:prstGeom prst="rect">
            <a:avLst/>
          </a:prstGeom>
          <a:noFill/>
        </p:spPr>
        <p:txBody>
          <a:bodyPr wrap="square" rtlCol="0">
            <a:spAutoFit/>
          </a:bodyPr>
          <a:lstStyle/>
          <a:p>
            <a:r>
              <a:rPr lang="en-US" sz="2400" b="1" dirty="0">
                <a:solidFill>
                  <a:schemeClr val="bg1"/>
                </a:solidFill>
              </a:rPr>
              <a:t>2_</a:t>
            </a:r>
          </a:p>
        </p:txBody>
      </p:sp>
      <p:sp>
        <p:nvSpPr>
          <p:cNvPr id="23" name="TextBox 22">
            <a:extLst>
              <a:ext uri="{FF2B5EF4-FFF2-40B4-BE49-F238E27FC236}">
                <a16:creationId xmlns:a16="http://schemas.microsoft.com/office/drawing/2014/main" id="{193C4A72-039E-F805-2A3B-E5F57035D4B1}"/>
              </a:ext>
            </a:extLst>
          </p:cNvPr>
          <p:cNvSpPr txBox="1"/>
          <p:nvPr/>
        </p:nvSpPr>
        <p:spPr>
          <a:xfrm>
            <a:off x="516062" y="3496805"/>
            <a:ext cx="5581717" cy="461665"/>
          </a:xfrm>
          <a:prstGeom prst="rect">
            <a:avLst/>
          </a:prstGeom>
          <a:noFill/>
        </p:spPr>
        <p:txBody>
          <a:bodyPr wrap="square" rtlCol="0">
            <a:spAutoFit/>
          </a:bodyPr>
          <a:lstStyle/>
          <a:p>
            <a:r>
              <a:rPr lang="en-US" sz="2400" dirty="0">
                <a:solidFill>
                  <a:schemeClr val="bg1"/>
                </a:solidFill>
              </a:rPr>
              <a:t>3_</a:t>
            </a:r>
          </a:p>
        </p:txBody>
      </p:sp>
      <p:sp>
        <p:nvSpPr>
          <p:cNvPr id="24" name="TextBox 23">
            <a:extLst>
              <a:ext uri="{FF2B5EF4-FFF2-40B4-BE49-F238E27FC236}">
                <a16:creationId xmlns:a16="http://schemas.microsoft.com/office/drawing/2014/main" id="{B0848FCB-551A-86CF-075B-813FF21DEC47}"/>
              </a:ext>
            </a:extLst>
          </p:cNvPr>
          <p:cNvSpPr txBox="1"/>
          <p:nvPr/>
        </p:nvSpPr>
        <p:spPr>
          <a:xfrm>
            <a:off x="514280" y="4244338"/>
            <a:ext cx="5581717" cy="461665"/>
          </a:xfrm>
          <a:prstGeom prst="rect">
            <a:avLst/>
          </a:prstGeom>
          <a:noFill/>
        </p:spPr>
        <p:txBody>
          <a:bodyPr wrap="square" rtlCol="0">
            <a:spAutoFit/>
          </a:bodyPr>
          <a:lstStyle/>
          <a:p>
            <a:r>
              <a:rPr lang="en-US" sz="2400" dirty="0">
                <a:solidFill>
                  <a:schemeClr val="bg1"/>
                </a:solidFill>
              </a:rPr>
              <a:t>4_</a:t>
            </a:r>
          </a:p>
        </p:txBody>
      </p:sp>
      <p:sp>
        <p:nvSpPr>
          <p:cNvPr id="25" name="TextBox 24">
            <a:extLst>
              <a:ext uri="{FF2B5EF4-FFF2-40B4-BE49-F238E27FC236}">
                <a16:creationId xmlns:a16="http://schemas.microsoft.com/office/drawing/2014/main" id="{444FD1EF-90D9-7318-4E3C-72D64EA5FAC2}"/>
              </a:ext>
            </a:extLst>
          </p:cNvPr>
          <p:cNvSpPr txBox="1"/>
          <p:nvPr/>
        </p:nvSpPr>
        <p:spPr>
          <a:xfrm>
            <a:off x="514279" y="4967860"/>
            <a:ext cx="5581717" cy="461665"/>
          </a:xfrm>
          <a:prstGeom prst="rect">
            <a:avLst/>
          </a:prstGeom>
          <a:noFill/>
        </p:spPr>
        <p:txBody>
          <a:bodyPr wrap="square" rtlCol="0">
            <a:spAutoFit/>
          </a:bodyPr>
          <a:lstStyle/>
          <a:p>
            <a:r>
              <a:rPr lang="en-US" sz="2400" dirty="0">
                <a:solidFill>
                  <a:schemeClr val="bg1"/>
                </a:solidFill>
              </a:rPr>
              <a:t>5_</a:t>
            </a:r>
          </a:p>
        </p:txBody>
      </p:sp>
    </p:spTree>
    <p:extLst>
      <p:ext uri="{BB962C8B-B14F-4D97-AF65-F5344CB8AC3E}">
        <p14:creationId xmlns:p14="http://schemas.microsoft.com/office/powerpoint/2010/main" val="3069524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circle(in)">
                                      <p:cBhvr>
                                        <p:cTn id="44" dur="2000"/>
                                        <p:tgtEl>
                                          <p:spTgt spid="2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circle(in)">
                                      <p:cBhvr>
                                        <p:cTn id="4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7" grpId="0"/>
      <p:bldP spid="18" grpId="0"/>
      <p:bldP spid="19" grpId="0"/>
      <p:bldP spid="20" grpId="0"/>
      <p:bldP spid="21"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72E1E9-E2B4-F110-F42D-D6AC8D9B9D34}"/>
              </a:ext>
            </a:extLst>
          </p:cNvPr>
          <p:cNvSpPr/>
          <p:nvPr/>
        </p:nvSpPr>
        <p:spPr>
          <a:xfrm>
            <a:off x="5767754" y="0"/>
            <a:ext cx="6424246" cy="6858000"/>
          </a:xfrm>
          <a:prstGeom prst="rect">
            <a:avLst/>
          </a:prstGeom>
          <a:solidFill>
            <a:schemeClr val="bg1">
              <a:lumMod val="85000"/>
              <a:alpha val="76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C4F652-420B-1562-30F1-FA3450F750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1000"/>
                    </a14:imgEffect>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a:off x="0" y="0"/>
            <a:ext cx="7005711" cy="6858000"/>
          </a:xfrm>
          <a:prstGeom prst="rect">
            <a:avLst/>
          </a:prstGeom>
          <a:effectLst>
            <a:outerShdw sx="1000" sy="1000" algn="ctr" rotWithShape="0">
              <a:srgbClr val="000000"/>
            </a:outerShdw>
          </a:effectLst>
        </p:spPr>
      </p:pic>
      <p:sp>
        <p:nvSpPr>
          <p:cNvPr id="2" name="Rectangle 1">
            <a:extLst>
              <a:ext uri="{FF2B5EF4-FFF2-40B4-BE49-F238E27FC236}">
                <a16:creationId xmlns:a16="http://schemas.microsoft.com/office/drawing/2014/main" id="{D110A1FA-6939-A3E7-2A9D-FA5075394D05}"/>
              </a:ext>
            </a:extLst>
          </p:cNvPr>
          <p:cNvSpPr/>
          <p:nvPr/>
        </p:nvSpPr>
        <p:spPr>
          <a:xfrm>
            <a:off x="7500455" y="2332067"/>
            <a:ext cx="4519173" cy="2585323"/>
          </a:xfrm>
          <a:prstGeom prst="rect">
            <a:avLst/>
          </a:prstGeom>
          <a:noFill/>
          <a:ln>
            <a:noFill/>
          </a:ln>
          <a:effectLst>
            <a:glow>
              <a:schemeClr val="accent2">
                <a:satMod val="175000"/>
              </a:schemeClr>
            </a:glow>
            <a:outerShdw blurRad="50800" dist="38100" dir="2700000" algn="tl" rotWithShape="0">
              <a:prstClr val="black">
                <a:alpha val="40000"/>
              </a:prstClr>
            </a:outerShdw>
            <a:reflection stA="30000" endPos="34000" dir="5400000" sy="-100000" algn="bl" rotWithShape="0"/>
            <a:softEdge rad="381000"/>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sz="5400" b="0" cap="none" spc="0" dirty="0">
                <a:ln w="0"/>
                <a:solidFill>
                  <a:schemeClr val="accent1">
                    <a:lumMod val="50000"/>
                  </a:schemeClr>
                </a:solidFill>
                <a:effectLst>
                  <a:outerShdw blurRad="38100" dist="25400" dir="5400000" algn="ctr" rotWithShape="0">
                    <a:srgbClr val="6E747A">
                      <a:alpha val="43000"/>
                    </a:srgbClr>
                  </a:outerShdw>
                </a:effectLst>
              </a:rPr>
              <a:t>DEPI Graduation Project </a:t>
            </a:r>
          </a:p>
        </p:txBody>
      </p:sp>
      <p:pic>
        <p:nvPicPr>
          <p:cNvPr id="7" name="Picture 6">
            <a:extLst>
              <a:ext uri="{FF2B5EF4-FFF2-40B4-BE49-F238E27FC236}">
                <a16:creationId xmlns:a16="http://schemas.microsoft.com/office/drawing/2014/main" id="{1B037BD3-A744-9985-EF08-5D72692C4199}"/>
              </a:ext>
            </a:extLst>
          </p:cNvPr>
          <p:cNvPicPr>
            <a:picLocks noChangeAspect="1"/>
          </p:cNvPicPr>
          <p:nvPr/>
        </p:nvPicPr>
        <p:blipFill>
          <a:blip r:embed="rId4"/>
          <a:stretch>
            <a:fillRect/>
          </a:stretch>
        </p:blipFill>
        <p:spPr>
          <a:xfrm>
            <a:off x="11166114" y="196686"/>
            <a:ext cx="853514" cy="646232"/>
          </a:xfrm>
          <a:prstGeom prst="rect">
            <a:avLst/>
          </a:prstGeom>
        </p:spPr>
      </p:pic>
    </p:spTree>
    <p:extLst>
      <p:ext uri="{BB962C8B-B14F-4D97-AF65-F5344CB8AC3E}">
        <p14:creationId xmlns:p14="http://schemas.microsoft.com/office/powerpoint/2010/main" val="28253624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2C6D94-D8D3-2155-7AF3-634FC4AA3AE7}"/>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0" name="Picture 9">
            <a:extLst>
              <a:ext uri="{FF2B5EF4-FFF2-40B4-BE49-F238E27FC236}">
                <a16:creationId xmlns:a16="http://schemas.microsoft.com/office/drawing/2014/main" id="{EEED5AC4-A881-CE64-DC7A-EE6ACA4D0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72"/>
            <a:ext cx="12192000" cy="6858000"/>
          </a:xfrm>
          <a:prstGeom prst="rect">
            <a:avLst/>
          </a:prstGeom>
        </p:spPr>
      </p:pic>
      <p:sp>
        <p:nvSpPr>
          <p:cNvPr id="4" name="Rectangle 3">
            <a:extLst>
              <a:ext uri="{FF2B5EF4-FFF2-40B4-BE49-F238E27FC236}">
                <a16:creationId xmlns:a16="http://schemas.microsoft.com/office/drawing/2014/main" id="{15E501C7-9581-6B0B-FF55-687406793147}"/>
              </a:ext>
            </a:extLst>
          </p:cNvPr>
          <p:cNvSpPr/>
          <p:nvPr/>
        </p:nvSpPr>
        <p:spPr>
          <a:xfrm>
            <a:off x="344583" y="2232112"/>
            <a:ext cx="4553243" cy="759655"/>
          </a:xfrm>
          <a:prstGeom prst="rect">
            <a:avLst/>
          </a:prstGeom>
          <a:solidFill>
            <a:srgbClr val="173355"/>
          </a:solidFill>
          <a:ln>
            <a:noFill/>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Overview of problem </a:t>
            </a:r>
          </a:p>
        </p:txBody>
      </p:sp>
      <p:sp>
        <p:nvSpPr>
          <p:cNvPr id="6" name="Rectangle 5">
            <a:extLst>
              <a:ext uri="{FF2B5EF4-FFF2-40B4-BE49-F238E27FC236}">
                <a16:creationId xmlns:a16="http://schemas.microsoft.com/office/drawing/2014/main" id="{85F05C64-C05D-74B0-8FB5-FD2B73FDF379}"/>
              </a:ext>
            </a:extLst>
          </p:cNvPr>
          <p:cNvSpPr/>
          <p:nvPr/>
        </p:nvSpPr>
        <p:spPr>
          <a:xfrm>
            <a:off x="344581" y="3655362"/>
            <a:ext cx="4553243" cy="759655"/>
          </a:xfrm>
          <a:prstGeom prst="rect">
            <a:avLst/>
          </a:prstGeom>
          <a:solidFill>
            <a:srgbClr val="173355"/>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Aim</a:t>
            </a:r>
          </a:p>
        </p:txBody>
      </p:sp>
      <p:sp>
        <p:nvSpPr>
          <p:cNvPr id="7" name="Rectangle 6">
            <a:extLst>
              <a:ext uri="{FF2B5EF4-FFF2-40B4-BE49-F238E27FC236}">
                <a16:creationId xmlns:a16="http://schemas.microsoft.com/office/drawing/2014/main" id="{AA256AFB-615B-9FE0-7FA5-C7443507DC18}"/>
              </a:ext>
            </a:extLst>
          </p:cNvPr>
          <p:cNvSpPr/>
          <p:nvPr/>
        </p:nvSpPr>
        <p:spPr>
          <a:xfrm>
            <a:off x="344581" y="5228466"/>
            <a:ext cx="4553243" cy="759655"/>
          </a:xfrm>
          <a:prstGeom prst="rect">
            <a:avLst/>
          </a:prstGeom>
          <a:solidFill>
            <a:srgbClr val="173355"/>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latin typeface="Arial Black" panose="020B0A04020102020204" pitchFamily="34" charset="0"/>
              </a:rPr>
              <a:t>Data Cleaning</a:t>
            </a:r>
            <a:endParaRPr lang="ar-EG" sz="2800" dirty="0">
              <a:solidFill>
                <a:prstClr val="white"/>
              </a:solidFill>
              <a:latin typeface="Arial Black" panose="020B0A04020102020204" pitchFamily="34" charset="0"/>
            </a:endParaRPr>
          </a:p>
        </p:txBody>
      </p:sp>
      <p:sp>
        <p:nvSpPr>
          <p:cNvPr id="8" name="Rectangle 7">
            <a:extLst>
              <a:ext uri="{FF2B5EF4-FFF2-40B4-BE49-F238E27FC236}">
                <a16:creationId xmlns:a16="http://schemas.microsoft.com/office/drawing/2014/main" id="{D39B49CD-2553-4CD7-0846-9D50E165A618}"/>
              </a:ext>
            </a:extLst>
          </p:cNvPr>
          <p:cNvSpPr/>
          <p:nvPr/>
        </p:nvSpPr>
        <p:spPr>
          <a:xfrm>
            <a:off x="6460018" y="2777574"/>
            <a:ext cx="4553243" cy="759655"/>
          </a:xfrm>
          <a:prstGeom prst="rect">
            <a:avLst/>
          </a:prstGeom>
          <a:solidFill>
            <a:schemeClr val="tx2">
              <a:lumMod val="75000"/>
            </a:schemeClr>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Gill Sans MT" panose="020B0502020104020203"/>
                <a:ea typeface="+mn-ea"/>
                <a:cs typeface="+mn-cs"/>
              </a:rPr>
              <a:t>KPI</a:t>
            </a:r>
          </a:p>
        </p:txBody>
      </p:sp>
      <p:sp>
        <p:nvSpPr>
          <p:cNvPr id="9" name="Rectangle 8">
            <a:extLst>
              <a:ext uri="{FF2B5EF4-FFF2-40B4-BE49-F238E27FC236}">
                <a16:creationId xmlns:a16="http://schemas.microsoft.com/office/drawing/2014/main" id="{47717087-1CB7-D501-066B-0D52E6FC7824}"/>
              </a:ext>
            </a:extLst>
          </p:cNvPr>
          <p:cNvSpPr/>
          <p:nvPr/>
        </p:nvSpPr>
        <p:spPr>
          <a:xfrm>
            <a:off x="6460018" y="4400497"/>
            <a:ext cx="4553243" cy="759655"/>
          </a:xfrm>
          <a:prstGeom prst="rect">
            <a:avLst/>
          </a:prstGeom>
          <a:solidFill>
            <a:srgbClr val="143153"/>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Dashboard</a:t>
            </a:r>
            <a:endParaRPr kumimoji="0" lang="en-US"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11" name="Picture 10">
            <a:extLst>
              <a:ext uri="{FF2B5EF4-FFF2-40B4-BE49-F238E27FC236}">
                <a16:creationId xmlns:a16="http://schemas.microsoft.com/office/drawing/2014/main" id="{56E58204-EA40-4A70-9132-3D83D0913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 y="172110"/>
            <a:ext cx="851020" cy="643673"/>
          </a:xfrm>
          <a:prstGeom prst="rect">
            <a:avLst/>
          </a:prstGeom>
        </p:spPr>
      </p:pic>
      <p:sp>
        <p:nvSpPr>
          <p:cNvPr id="2" name="Rectangle 1">
            <a:extLst>
              <a:ext uri="{FF2B5EF4-FFF2-40B4-BE49-F238E27FC236}">
                <a16:creationId xmlns:a16="http://schemas.microsoft.com/office/drawing/2014/main" id="{5B4E223D-0627-911A-D7FE-6D10CE224CC0}"/>
              </a:ext>
            </a:extLst>
          </p:cNvPr>
          <p:cNvSpPr/>
          <p:nvPr/>
        </p:nvSpPr>
        <p:spPr>
          <a:xfrm>
            <a:off x="1561084" y="907368"/>
            <a:ext cx="8607287" cy="759655"/>
          </a:xfrm>
          <a:prstGeom prst="rect">
            <a:avLst/>
          </a:prstGeom>
          <a:solidFill>
            <a:srgbClr val="17335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prstClr val="white"/>
                </a:solidFill>
                <a:latin typeface="Arial Black" panose="020B0A04020102020204" pitchFamily="34" charset="0"/>
              </a:rPr>
              <a:t>The Content of Presentation </a:t>
            </a:r>
            <a:endPar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436738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F45C9C-FE0D-7A4E-DEA0-1F1273AB1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FACD0DEE-CC70-E71D-7065-3C19DC7FA360}"/>
              </a:ext>
            </a:extLst>
          </p:cNvPr>
          <p:cNvSpPr txBox="1">
            <a:spLocks/>
          </p:cNvSpPr>
          <p:nvPr/>
        </p:nvSpPr>
        <p:spPr>
          <a:xfrm>
            <a:off x="5515933" y="1664493"/>
            <a:ext cx="6046545" cy="715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spcBef>
                <a:spcPts val="1000"/>
              </a:spcBef>
              <a:buFont typeface="Wingdings" panose="05000000000000000000" pitchFamily="2" charset="2"/>
              <a:buChar char="Ø"/>
            </a:pPr>
            <a:r>
              <a:rPr lang="en-US" sz="2800" b="1" dirty="0">
                <a:solidFill>
                  <a:schemeClr val="bg1"/>
                </a:solidFill>
                <a:latin typeface="Arial Black" panose="020B0A04020102020204" pitchFamily="34" charset="0"/>
                <a:ea typeface="+mn-ea"/>
                <a:cs typeface="+mn-cs"/>
              </a:rPr>
              <a:t>Description of the Problem:</a:t>
            </a:r>
          </a:p>
        </p:txBody>
      </p:sp>
      <p:sp>
        <p:nvSpPr>
          <p:cNvPr id="5" name="Content Placeholder 3">
            <a:extLst>
              <a:ext uri="{FF2B5EF4-FFF2-40B4-BE49-F238E27FC236}">
                <a16:creationId xmlns:a16="http://schemas.microsoft.com/office/drawing/2014/main" id="{727E0B72-945A-CDF4-33C9-FAAD082C70F7}"/>
              </a:ext>
            </a:extLst>
          </p:cNvPr>
          <p:cNvSpPr txBox="1">
            <a:spLocks/>
          </p:cNvSpPr>
          <p:nvPr/>
        </p:nvSpPr>
        <p:spPr>
          <a:xfrm>
            <a:off x="5515933" y="2379986"/>
            <a:ext cx="6151999" cy="34302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Electricity outages have become critical due to rising energy demands and more frequent climate-related disruptions. Although outage data has been collected since 2002, data quality and integrity inconsistencies continue to limit accurate analysis and effective decision-making.</a:t>
            </a:r>
          </a:p>
        </p:txBody>
      </p:sp>
      <p:pic>
        <p:nvPicPr>
          <p:cNvPr id="2" name="Picture 1">
            <a:extLst>
              <a:ext uri="{FF2B5EF4-FFF2-40B4-BE49-F238E27FC236}">
                <a16:creationId xmlns:a16="http://schemas.microsoft.com/office/drawing/2014/main" id="{14C62F65-8103-18DD-49F7-7A5817F1001A}"/>
              </a:ext>
            </a:extLst>
          </p:cNvPr>
          <p:cNvPicPr>
            <a:picLocks noChangeAspect="1"/>
          </p:cNvPicPr>
          <p:nvPr/>
        </p:nvPicPr>
        <p:blipFill>
          <a:blip r:embed="rId5"/>
          <a:stretch>
            <a:fillRect/>
          </a:stretch>
        </p:blipFill>
        <p:spPr>
          <a:xfrm>
            <a:off x="306544" y="401518"/>
            <a:ext cx="853514" cy="646232"/>
          </a:xfrm>
          <a:prstGeom prst="rect">
            <a:avLst/>
          </a:prstGeom>
        </p:spPr>
      </p:pic>
      <p:pic>
        <p:nvPicPr>
          <p:cNvPr id="19" name="1992-153555258_small">
            <a:hlinkClick r:id="" action="ppaction://media"/>
            <a:extLst>
              <a:ext uri="{FF2B5EF4-FFF2-40B4-BE49-F238E27FC236}">
                <a16:creationId xmlns:a16="http://schemas.microsoft.com/office/drawing/2014/main" id="{D2B7626A-0D01-D65C-D942-C22E23F14983}"/>
              </a:ext>
            </a:extLst>
          </p:cNvPr>
          <p:cNvPicPr>
            <a:picLocks noChangeAspect="1"/>
          </p:cNvPicPr>
          <p:nvPr>
            <a:videoFile r:link="rId2"/>
            <p:extLst>
              <p:ext uri="{DAA4B4D4-6D71-4841-9C94-3DE7FCFB9230}">
                <p14:media xmlns:p14="http://schemas.microsoft.com/office/powerpoint/2010/main" r:embed="rId1"/>
              </p:ext>
            </p:extLst>
          </p:nvPr>
        </p:nvPicPr>
        <p:blipFill>
          <a:blip r:embed="rId6">
            <a:duotone>
              <a:prstClr val="black"/>
              <a:schemeClr val="accent2">
                <a:tint val="45000"/>
                <a:satMod val="400000"/>
              </a:schemeClr>
            </a:duotone>
          </a:blip>
          <a:stretch>
            <a:fillRect/>
          </a:stretch>
        </p:blipFill>
        <p:spPr>
          <a:xfrm>
            <a:off x="344381" y="2131444"/>
            <a:ext cx="5066098" cy="2975128"/>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6257038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3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9"/>
                </p:tgtEl>
              </p:cMediaNode>
            </p:video>
          </p:childTnLst>
        </p:cTn>
      </p:par>
    </p:tnLst>
    <p:bldLst>
      <p:bldP spid="6"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E4F13-D761-BC82-8ADD-EF6D0747A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5EA0349-220B-F99D-B24E-BFFB40728F0E}"/>
              </a:ext>
            </a:extLst>
          </p:cNvPr>
          <p:cNvSpPr txBox="1"/>
          <p:nvPr/>
        </p:nvSpPr>
        <p:spPr>
          <a:xfrm>
            <a:off x="6029584" y="2921168"/>
            <a:ext cx="1808508" cy="1015663"/>
          </a:xfrm>
          <a:prstGeom prst="rect">
            <a:avLst/>
          </a:prstGeom>
          <a:noFill/>
          <a:effectLst>
            <a:outerShdw blurRad="63500" dist="38100" dir="18900000" algn="bl" rotWithShape="0">
              <a:prstClr val="black">
                <a:alpha val="40000"/>
              </a:prstClr>
            </a:outerShdw>
            <a:reflection blurRad="6350" stA="31000" endPos="55000" dir="5400000" sy="-100000" algn="bl" rotWithShape="0"/>
          </a:effectLst>
        </p:spPr>
        <p:txBody>
          <a:bodyPr wrap="none" rtlCol="0">
            <a:spAutoFit/>
          </a:bodyPr>
          <a:lstStyle/>
          <a:p>
            <a:r>
              <a:rPr lang="en-US" sz="6000" dirty="0">
                <a:solidFill>
                  <a:schemeClr val="bg1"/>
                </a:solidFill>
                <a:latin typeface="Arial Black" panose="020B0A04020102020204" pitchFamily="34" charset="0"/>
              </a:rPr>
              <a:t>Aim</a:t>
            </a:r>
            <a:endParaRPr lang="en-US" sz="20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id="{854C545C-F542-BD89-9198-C67D7B7AC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575" y="1252025"/>
            <a:ext cx="4016326" cy="4016326"/>
          </a:xfrm>
          <a:prstGeom prst="rect">
            <a:avLst/>
          </a:prstGeom>
          <a:effectLst>
            <a:outerShdw dist="38100" sx="1000" sy="1000" algn="ctr" rotWithShape="0">
              <a:srgbClr val="000000"/>
            </a:outerShdw>
            <a:reflection endPos="0" dist="50800" dir="5400000" sy="-100000" algn="bl" rotWithShape="0"/>
          </a:effectLst>
        </p:spPr>
      </p:pic>
      <p:pic>
        <p:nvPicPr>
          <p:cNvPr id="5" name="Picture 4">
            <a:extLst>
              <a:ext uri="{FF2B5EF4-FFF2-40B4-BE49-F238E27FC236}">
                <a16:creationId xmlns:a16="http://schemas.microsoft.com/office/drawing/2014/main" id="{717F7FC1-E3E6-5BA7-1DB8-D296D93EF295}"/>
              </a:ext>
            </a:extLst>
          </p:cNvPr>
          <p:cNvPicPr>
            <a:picLocks noChangeAspect="1"/>
          </p:cNvPicPr>
          <p:nvPr/>
        </p:nvPicPr>
        <p:blipFill>
          <a:blip r:embed="rId4"/>
          <a:stretch>
            <a:fillRect/>
          </a:stretch>
        </p:blipFill>
        <p:spPr>
          <a:xfrm>
            <a:off x="306544" y="401518"/>
            <a:ext cx="853514" cy="646232"/>
          </a:xfrm>
          <a:prstGeom prst="rect">
            <a:avLst/>
          </a:prstGeom>
        </p:spPr>
      </p:pic>
    </p:spTree>
    <p:extLst>
      <p:ext uri="{BB962C8B-B14F-4D97-AF65-F5344CB8AC3E}">
        <p14:creationId xmlns:p14="http://schemas.microsoft.com/office/powerpoint/2010/main" val="19965577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3DA689-33DB-A064-67E8-B5DF133C9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ACC4CCD3-BF48-0A0B-BF47-E621BE9B4AC2}"/>
              </a:ext>
            </a:extLst>
          </p:cNvPr>
          <p:cNvSpPr txBox="1"/>
          <p:nvPr/>
        </p:nvSpPr>
        <p:spPr>
          <a:xfrm>
            <a:off x="581104" y="1283397"/>
            <a:ext cx="5650362" cy="681229"/>
          </a:xfrm>
          <a:prstGeom prst="rect">
            <a:avLst/>
          </a:pr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800">
                <a:solidFill>
                  <a:schemeClr val="lt1"/>
                </a:solidFill>
                <a:latin typeface="Arial Black" panose="020B0A040201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Project Team Assumptions:</a:t>
            </a:r>
          </a:p>
        </p:txBody>
      </p:sp>
      <p:sp>
        <p:nvSpPr>
          <p:cNvPr id="11" name="TextBox 10">
            <a:extLst>
              <a:ext uri="{FF2B5EF4-FFF2-40B4-BE49-F238E27FC236}">
                <a16:creationId xmlns:a16="http://schemas.microsoft.com/office/drawing/2014/main" id="{92C8D640-71F1-6EA5-1C07-34E96C49FB9D}"/>
              </a:ext>
            </a:extLst>
          </p:cNvPr>
          <p:cNvSpPr txBox="1"/>
          <p:nvPr/>
        </p:nvSpPr>
        <p:spPr>
          <a:xfrm>
            <a:off x="581104" y="2063226"/>
            <a:ext cx="11458496" cy="4014945"/>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cs typeface="Arial" panose="020B0604020202020204" pitchFamily="34" charset="0"/>
              </a:rPr>
              <a:t>Comprehensive event coverage: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assumed the dataset fully captured all significant power outage events from 2002 to 2023 without any deletion data, ensuring our analysis encompassed all potential disruptions</a:t>
            </a:r>
            <a:r>
              <a:rPr lang="en-US" sz="2000" b="1" dirty="0">
                <a:solidFill>
                  <a:schemeClr val="bg1"/>
                </a:solidFill>
                <a:latin typeface="Calibri Light" panose="020F0302020204030204" pitchFamily="34" charset="0"/>
                <a:cs typeface="Calibri Light" panose="020F0302020204030204" pitchFamily="34" charset="0"/>
              </a:rPr>
              <a:t>.</a:t>
            </a:r>
          </a:p>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rPr>
              <a:t>Broad “events" category: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calculated several events (3950 events), which were categorized into various categories representing the most common categories for power outages in different states. </a:t>
            </a:r>
          </a:p>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rPr>
              <a:t>Temporal trend consistency</a:t>
            </a:r>
            <a:r>
              <a:rPr lang="en-US" sz="2400" dirty="0">
                <a:solidFill>
                  <a:schemeClr val="bg1"/>
                </a:solidFill>
                <a:latin typeface="Arial Black" panose="020B0A04020102020204" pitchFamily="34" charset="0"/>
              </a:rPr>
              <a:t>: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took the 2023 year as a reference for editing all years from 2002 to 2022.</a:t>
            </a:r>
          </a:p>
        </p:txBody>
      </p:sp>
      <p:pic>
        <p:nvPicPr>
          <p:cNvPr id="13" name="Picture 12">
            <a:extLst>
              <a:ext uri="{FF2B5EF4-FFF2-40B4-BE49-F238E27FC236}">
                <a16:creationId xmlns:a16="http://schemas.microsoft.com/office/drawing/2014/main" id="{F4193758-B588-22DB-8C66-6C00EA9B236E}"/>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4213874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 calcmode="lin" valueType="num">
                                      <p:cBhvr additive="base">
                                        <p:cTn id="2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372B4-C50F-D905-7490-27086F87F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495787B-09F1-5A32-C951-53F167CE0E4D}"/>
              </a:ext>
            </a:extLst>
          </p:cNvPr>
          <p:cNvSpPr txBox="1"/>
          <p:nvPr/>
        </p:nvSpPr>
        <p:spPr>
          <a:xfrm>
            <a:off x="1160058" y="1647876"/>
            <a:ext cx="10857381" cy="4845942"/>
          </a:xfrm>
          <a:prstGeom prst="rect">
            <a:avLst/>
          </a:prstGeom>
          <a:noFill/>
        </p:spPr>
        <p:txBody>
          <a:bodyPr wrap="square" rtlCol="0">
            <a:spAutoFit/>
          </a:bodyPr>
          <a:lstStyle/>
          <a:p>
            <a:pPr marL="342900" marR="0" lvl="0" indent="-342900"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400" b="1" i="0" u="none" strike="noStrike" kern="1200" cap="none" spc="0" normalizeH="0" baseline="0" noProof="0" dirty="0">
                <a:ln>
                  <a:noFill/>
                </a:ln>
                <a:solidFill>
                  <a:schemeClr val="bg1"/>
                </a:solidFill>
                <a:effectLst/>
                <a:uLnTx/>
                <a:uFillTx/>
                <a:latin typeface="Arial Black" panose="020B0A04020102020204" pitchFamily="34" charset="0"/>
                <a:ea typeface="+mn-ea"/>
                <a:cs typeface="+mn-cs"/>
              </a:rPr>
              <a:t>Most affected region (WECC)</a:t>
            </a:r>
            <a:r>
              <a:rPr kumimoji="0" lang="en-US" sz="2400" b="0" i="0" u="none" strike="noStrike" kern="1200" cap="none" spc="0" normalizeH="0" baseline="0" noProof="0" dirty="0">
                <a:ln>
                  <a:noFill/>
                </a:ln>
                <a:solidFill>
                  <a:schemeClr val="bg1"/>
                </a:solidFill>
                <a:effectLst/>
                <a:uLnTx/>
                <a:uFillTx/>
                <a:latin typeface="Arial Black" panose="020B0A04020102020204" pitchFamily="34" charset="0"/>
                <a:ea typeface="+mn-ea"/>
                <a:cs typeface="+mn-cs"/>
              </a:rPr>
              <a:t>: </a:t>
            </a:r>
            <a:r>
              <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rPr>
              <a:t>Based on standardized data collection, we assumed the WECC region was genuinely the most impacted, ensuring fair regional comparisons and an accurate reflection of geographic impact.</a:t>
            </a:r>
            <a:endParaRPr kumimoji="0" lang="en-US" sz="2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endParaRPr>
          </a:p>
          <a:p>
            <a:pPr marL="285750" marR="0" lvl="0" indent="-285750"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schemeClr val="bg1"/>
                </a:solidFill>
                <a:effectLst/>
                <a:uLnTx/>
                <a:uFillTx/>
                <a:latin typeface="Arial Black" panose="020B0A04020102020204" pitchFamily="34" charset="0"/>
                <a:ea typeface="+mn-ea"/>
                <a:cs typeface="Arial" panose="020B0604020202020204" pitchFamily="34" charset="0"/>
              </a:rPr>
              <a:t>Consistent event categorization: </a:t>
            </a:r>
            <a:r>
              <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rPr>
              <a:t>We assumed that the classification of outage causes remained consistent over time, ensuring that any changes in the number of events for each category reflected external factors rather than shifts in reporting standards.</a:t>
            </a:r>
          </a:p>
          <a:p>
            <a:pPr marL="342900" lvl="0" indent="-342900">
              <a:lnSpc>
                <a:spcPct val="150000"/>
              </a:lnSpc>
              <a:buFont typeface="Wingdings" panose="05000000000000000000" pitchFamily="2" charset="2"/>
              <a:buChar char="q"/>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Outage frequency and duration correlation: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assumed that most event natural disaster is the main reason correlation between outage frequency and duration, exploring the possibility that more frequent outages might lead to longer downtimes due to resource strain or other systemic factors.</a:t>
            </a:r>
            <a:endParaRPr kumimoji="0" lang="en-US" sz="2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endParaRPr>
          </a:p>
        </p:txBody>
      </p:sp>
      <p:sp>
        <p:nvSpPr>
          <p:cNvPr id="9" name="TextBox 8">
            <a:extLst>
              <a:ext uri="{FF2B5EF4-FFF2-40B4-BE49-F238E27FC236}">
                <a16:creationId xmlns:a16="http://schemas.microsoft.com/office/drawing/2014/main" id="{DC71C7A4-79A6-FE64-D02C-3302D85BC28F}"/>
              </a:ext>
            </a:extLst>
          </p:cNvPr>
          <p:cNvSpPr txBox="1"/>
          <p:nvPr/>
        </p:nvSpPr>
        <p:spPr>
          <a:xfrm>
            <a:off x="2606853" y="483324"/>
            <a:ext cx="6508492" cy="681229"/>
          </a:xfrm>
          <a:custGeom>
            <a:avLst/>
            <a:gdLst>
              <a:gd name="connsiteX0" fmla="*/ 0 w 6096000"/>
              <a:gd name="connsiteY0" fmla="*/ 0 h 532775"/>
              <a:gd name="connsiteX1" fmla="*/ 6096000 w 6096000"/>
              <a:gd name="connsiteY1" fmla="*/ 0 h 532775"/>
              <a:gd name="connsiteX2" fmla="*/ 6096000 w 6096000"/>
              <a:gd name="connsiteY2" fmla="*/ 532775 h 532775"/>
              <a:gd name="connsiteX3" fmla="*/ 0 w 6096000"/>
              <a:gd name="connsiteY3" fmla="*/ 532775 h 532775"/>
              <a:gd name="connsiteX4" fmla="*/ 0 w 6096000"/>
              <a:gd name="connsiteY4" fmla="*/ 0 h 532775"/>
              <a:gd name="connsiteX0" fmla="*/ 0 w 6096000"/>
              <a:gd name="connsiteY0" fmla="*/ 14068 h 546843"/>
              <a:gd name="connsiteX1" fmla="*/ 5688037 w 6096000"/>
              <a:gd name="connsiteY1" fmla="*/ 0 h 546843"/>
              <a:gd name="connsiteX2" fmla="*/ 6096000 w 6096000"/>
              <a:gd name="connsiteY2" fmla="*/ 546843 h 546843"/>
              <a:gd name="connsiteX3" fmla="*/ 0 w 6096000"/>
              <a:gd name="connsiteY3" fmla="*/ 546843 h 546843"/>
              <a:gd name="connsiteX4" fmla="*/ 0 w 6096000"/>
              <a:gd name="connsiteY4" fmla="*/ 14068 h 546843"/>
              <a:gd name="connsiteX0" fmla="*/ 0 w 6447692"/>
              <a:gd name="connsiteY0" fmla="*/ 14068 h 546843"/>
              <a:gd name="connsiteX1" fmla="*/ 5688037 w 6447692"/>
              <a:gd name="connsiteY1" fmla="*/ 0 h 546843"/>
              <a:gd name="connsiteX2" fmla="*/ 6447692 w 6447692"/>
              <a:gd name="connsiteY2" fmla="*/ 546843 h 546843"/>
              <a:gd name="connsiteX3" fmla="*/ 0 w 6447692"/>
              <a:gd name="connsiteY3" fmla="*/ 546843 h 546843"/>
              <a:gd name="connsiteX4" fmla="*/ 0 w 6447692"/>
              <a:gd name="connsiteY4" fmla="*/ 14068 h 54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7692" h="546843">
                <a:moveTo>
                  <a:pt x="0" y="14068"/>
                </a:moveTo>
                <a:lnTo>
                  <a:pt x="5688037" y="0"/>
                </a:lnTo>
                <a:lnTo>
                  <a:pt x="6447692" y="546843"/>
                </a:lnTo>
                <a:lnTo>
                  <a:pt x="0" y="546843"/>
                </a:lnTo>
                <a:lnTo>
                  <a:pt x="0" y="14068"/>
                </a:lnTo>
                <a:close/>
              </a:path>
            </a:pathLst>
          </a:cu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800">
                <a:solidFill>
                  <a:schemeClr val="lt1"/>
                </a:solidFill>
                <a:latin typeface="Arial Black" panose="020B0A040201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Project Team Assumptions:</a:t>
            </a:r>
          </a:p>
        </p:txBody>
      </p:sp>
      <p:pic>
        <p:nvPicPr>
          <p:cNvPr id="17" name="Picture 16">
            <a:extLst>
              <a:ext uri="{FF2B5EF4-FFF2-40B4-BE49-F238E27FC236}">
                <a16:creationId xmlns:a16="http://schemas.microsoft.com/office/drawing/2014/main" id="{D074593A-B4CC-E9D0-613C-12096AE778B8}"/>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1539655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32FED51-9D7A-EE0F-980D-BECB53B0E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910DF5A5-3C32-7539-03D9-88B8934CD4F2}"/>
              </a:ext>
            </a:extLst>
          </p:cNvPr>
          <p:cNvSpPr/>
          <p:nvPr/>
        </p:nvSpPr>
        <p:spPr>
          <a:xfrm>
            <a:off x="500733" y="2912165"/>
            <a:ext cx="4757068" cy="923330"/>
          </a:xfrm>
          <a:prstGeom prst="rect">
            <a:avLst/>
          </a:prstGeom>
          <a:noFill/>
          <a:effectLst/>
        </p:spPr>
        <p:txBody>
          <a:bodyPr wrap="square" lIns="91440" tIns="45720" rIns="91440" bIns="45720">
            <a:spAutoFit/>
            <a:scene3d>
              <a:camera prst="orthographicFront"/>
              <a:lightRig rig="threePt" dir="t"/>
            </a:scene3d>
            <a:sp3d extrusionH="57150">
              <a:bevelT w="69850" h="38100" prst="cross"/>
            </a:sp3d>
          </a:bodyPr>
          <a:lstStyle/>
          <a:p>
            <a:pPr algn="ctr"/>
            <a:r>
              <a:rPr lang="en-US" sz="5400" b="1" cap="none" spc="0" dirty="0">
                <a:ln w="22225">
                  <a:solidFill>
                    <a:schemeClr val="accent1">
                      <a:lumMod val="50000"/>
                    </a:schemeClr>
                  </a:solidFill>
                  <a:prstDash val="solid"/>
                </a:ln>
                <a:solidFill>
                  <a:schemeClr val="tx2">
                    <a:lumMod val="60000"/>
                    <a:lumOff val="40000"/>
                  </a:schemeClr>
                </a:solidFill>
                <a:effectLst>
                  <a:outerShdw blurRad="63500" sx="102000" sy="102000" algn="ctr" rotWithShape="0">
                    <a:prstClr val="black">
                      <a:alpha val="40000"/>
                    </a:prstClr>
                  </a:outerShdw>
                </a:effectLst>
              </a:rPr>
              <a:t>Data Cleaning</a:t>
            </a:r>
            <a:endParaRPr lang="ar-EG" sz="5400" b="1" cap="none" spc="0" dirty="0">
              <a:ln w="22225">
                <a:solidFill>
                  <a:schemeClr val="accent1">
                    <a:lumMod val="50000"/>
                  </a:schemeClr>
                </a:solidFill>
                <a:prstDash val="solid"/>
              </a:ln>
              <a:solidFill>
                <a:schemeClr val="tx2">
                  <a:lumMod val="60000"/>
                  <a:lumOff val="40000"/>
                </a:schemeClr>
              </a:solidFill>
              <a:effectLst>
                <a:outerShdw blurRad="63500" sx="102000" sy="102000" algn="ctr" rotWithShape="0">
                  <a:prstClr val="black">
                    <a:alpha val="40000"/>
                  </a:prstClr>
                </a:outerShdw>
              </a:effectLst>
            </a:endParaRPr>
          </a:p>
        </p:txBody>
      </p:sp>
      <p:pic>
        <p:nvPicPr>
          <p:cNvPr id="11" name="Picture 10">
            <a:extLst>
              <a:ext uri="{FF2B5EF4-FFF2-40B4-BE49-F238E27FC236}">
                <a16:creationId xmlns:a16="http://schemas.microsoft.com/office/drawing/2014/main" id="{FE99983A-3019-D750-C772-440F7807BCFA}"/>
              </a:ext>
            </a:extLst>
          </p:cNvPr>
          <p:cNvPicPr>
            <a:picLocks noChangeAspect="1"/>
          </p:cNvPicPr>
          <p:nvPr/>
        </p:nvPicPr>
        <p:blipFill>
          <a:blip r:embed="rId5"/>
          <a:stretch>
            <a:fillRect/>
          </a:stretch>
        </p:blipFill>
        <p:spPr>
          <a:xfrm>
            <a:off x="306544" y="401518"/>
            <a:ext cx="853514" cy="646232"/>
          </a:xfrm>
          <a:prstGeom prst="rect">
            <a:avLst/>
          </a:prstGeom>
        </p:spPr>
      </p:pic>
      <p:pic>
        <p:nvPicPr>
          <p:cNvPr id="8" name="6917323_Motion Graphics_Motion Graphic_1080x1920">
            <a:hlinkClick r:id="" action="ppaction://media"/>
            <a:extLst>
              <a:ext uri="{FF2B5EF4-FFF2-40B4-BE49-F238E27FC236}">
                <a16:creationId xmlns:a16="http://schemas.microsoft.com/office/drawing/2014/main" id="{649B756B-9C30-96D9-C3BF-BCE15BCCFF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0"/>
            <a:ext cx="6096000" cy="6858000"/>
          </a:xfrm>
          <a:prstGeom prst="rect">
            <a:avLst/>
          </a:prstGeom>
          <a:ln>
            <a:solidFill>
              <a:srgbClr val="050055"/>
            </a:solidFill>
          </a:ln>
        </p:spPr>
      </p:pic>
    </p:spTree>
    <p:extLst>
      <p:ext uri="{BB962C8B-B14F-4D97-AF65-F5344CB8AC3E}">
        <p14:creationId xmlns:p14="http://schemas.microsoft.com/office/powerpoint/2010/main" val="140274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A90F2-9553-DF1F-255B-DC1AD59B6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1166F5B-5023-BD0A-3AEC-7CB69F5587EC}"/>
              </a:ext>
            </a:extLst>
          </p:cNvPr>
          <p:cNvSpPr/>
          <p:nvPr/>
        </p:nvSpPr>
        <p:spPr>
          <a:xfrm>
            <a:off x="4168284" y="439403"/>
            <a:ext cx="4284134" cy="681229"/>
          </a:xfrm>
          <a:prstGeom prst="rect">
            <a:avLst/>
          </a:pr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Black" panose="020B0A04020102020204" pitchFamily="34" charset="0"/>
              </a:rPr>
              <a:t>Data cleaning steps </a:t>
            </a:r>
          </a:p>
        </p:txBody>
      </p:sp>
      <p:sp>
        <p:nvSpPr>
          <p:cNvPr id="13" name="TextBox 12">
            <a:extLst>
              <a:ext uri="{FF2B5EF4-FFF2-40B4-BE49-F238E27FC236}">
                <a16:creationId xmlns:a16="http://schemas.microsoft.com/office/drawing/2014/main" id="{4C5C12EF-F95F-8C0D-1CC3-31DEEDA74AF0}"/>
              </a:ext>
            </a:extLst>
          </p:cNvPr>
          <p:cNvSpPr txBox="1"/>
          <p:nvPr/>
        </p:nvSpPr>
        <p:spPr>
          <a:xfrm>
            <a:off x="1814732" y="2000438"/>
            <a:ext cx="10224868" cy="4891019"/>
          </a:xfrm>
          <a:prstGeom prst="rect">
            <a:avLst/>
          </a:prstGeom>
          <a:noFill/>
        </p:spPr>
        <p:txBody>
          <a:bodyPr wrap="square" rtlCol="0">
            <a:spAutoFit/>
          </a:bodyPr>
          <a:lstStyle/>
          <a:p>
            <a:pPr marL="457200" indent="-457200" algn="just">
              <a:lnSpc>
                <a:spcPct val="150000"/>
              </a:lnSpc>
              <a:buFont typeface="+mj-lt"/>
              <a:buAutoNum type="arabicPeriod"/>
            </a:pPr>
            <a:r>
              <a:rPr lang="en-US" sz="2000" b="1" dirty="0">
                <a:solidFill>
                  <a:schemeClr val="bg1"/>
                </a:solidFill>
                <a:cs typeface="Arial" panose="020B0604020202020204" pitchFamily="34" charset="0"/>
              </a:rPr>
              <a:t>Filter Rows: </a:t>
            </a:r>
            <a:r>
              <a:rPr lang="en-US" dirty="0">
                <a:solidFill>
                  <a:schemeClr val="bg1"/>
                </a:solidFill>
                <a:cs typeface="Arial" panose="020B0604020202020204" pitchFamily="34" charset="0"/>
              </a:rPr>
              <a:t>Filtered rows in the date column to focus on relevant records.</a:t>
            </a: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Time Formatting: </a:t>
            </a:r>
            <a:r>
              <a:rPr lang="en-US" dirty="0">
                <a:solidFill>
                  <a:schemeClr val="bg1"/>
                </a:solidFill>
                <a:cs typeface="Arial" panose="020B0604020202020204" pitchFamily="34" charset="0"/>
              </a:rPr>
              <a:t>Standardized time formatting by replacing variations like "p.m." to "PM," "a.m." to "AM," "noon" to "PM," and "Midnight" to specific times (e.g., 05:00:00 AM).</a:t>
            </a: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Null Replacements: </a:t>
            </a:r>
            <a:r>
              <a:rPr lang="en-US" dirty="0">
                <a:solidFill>
                  <a:schemeClr val="bg1"/>
                </a:solidFill>
                <a:cs typeface="Arial" panose="020B0604020202020204" pitchFamily="34" charset="0"/>
              </a:rPr>
              <a:t>Replaced missing, "NA," or "Unknown" values with nulls in the "Restoration Time" column.</a:t>
            </a:r>
            <a:endParaRPr lang="en-US" sz="2000" b="1" dirty="0">
              <a:solidFill>
                <a:schemeClr val="bg1"/>
              </a:solidFill>
              <a:cs typeface="Arial" panose="020B0604020202020204" pitchFamily="34" charset="0"/>
            </a:endParaRP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Column Merging:  </a:t>
            </a:r>
            <a:r>
              <a:rPr lang="en-US" dirty="0">
                <a:solidFill>
                  <a:schemeClr val="bg1"/>
                </a:solidFill>
                <a:cs typeface="Arial" panose="020B0604020202020204" pitchFamily="34" charset="0"/>
              </a:rPr>
              <a:t>Merged "Time" and "Date" columns for both the event and restoration times to create unified datetime columns.</a:t>
            </a:r>
          </a:p>
          <a:p>
            <a:pPr marL="457200" indent="-457200" algn="just">
              <a:lnSpc>
                <a:spcPct val="150000"/>
              </a:lnSpc>
              <a:buFont typeface="+mj-lt"/>
              <a:buAutoNum type="arabicPeriod"/>
            </a:pPr>
            <a:r>
              <a:rPr lang="en-US" sz="2000" b="1" dirty="0">
                <a:solidFill>
                  <a:schemeClr val="bg1"/>
                </a:solidFill>
              </a:rPr>
              <a:t>Type Conversion</a:t>
            </a:r>
            <a:r>
              <a:rPr lang="en-US" sz="2000" dirty="0">
                <a:solidFill>
                  <a:schemeClr val="bg1"/>
                </a:solidFill>
              </a:rPr>
              <a:t>:  </a:t>
            </a:r>
            <a:r>
              <a:rPr lang="en-US" dirty="0">
                <a:solidFill>
                  <a:schemeClr val="bg1"/>
                </a:solidFill>
              </a:rPr>
              <a:t>Changed column types to datetime for date and time fields, ensuring consistency for analysis.</a:t>
            </a:r>
          </a:p>
          <a:p>
            <a:pPr marL="457200" indent="-457200" algn="just">
              <a:lnSpc>
                <a:spcPct val="150000"/>
              </a:lnSpc>
              <a:buFont typeface="+mj-lt"/>
              <a:buAutoNum type="arabicPeriod"/>
            </a:pPr>
            <a:r>
              <a:rPr lang="en-US" sz="2000" b="1" dirty="0">
                <a:solidFill>
                  <a:schemeClr val="bg1"/>
                </a:solidFill>
              </a:rPr>
              <a:t>Custom Duration Calculation</a:t>
            </a:r>
            <a:r>
              <a:rPr lang="en-US" sz="2000" dirty="0">
                <a:solidFill>
                  <a:schemeClr val="bg1"/>
                </a:solidFill>
              </a:rPr>
              <a:t>: </a:t>
            </a:r>
            <a:r>
              <a:rPr lang="en-US" dirty="0">
                <a:solidFill>
                  <a:schemeClr val="bg1"/>
                </a:solidFill>
              </a:rPr>
              <a:t>Added a custom column to calculate the duration between the event start time and the restoration time.</a:t>
            </a:r>
            <a:endParaRPr lang="en-US" dirty="0">
              <a:solidFill>
                <a:schemeClr val="bg1"/>
              </a:solidFill>
              <a:cs typeface="Arial" panose="020B0604020202020204" pitchFamily="34" charset="0"/>
            </a:endParaRPr>
          </a:p>
        </p:txBody>
      </p:sp>
      <p:sp>
        <p:nvSpPr>
          <p:cNvPr id="15" name="TextBox 14">
            <a:extLst>
              <a:ext uri="{FF2B5EF4-FFF2-40B4-BE49-F238E27FC236}">
                <a16:creationId xmlns:a16="http://schemas.microsoft.com/office/drawing/2014/main" id="{3B6011BB-A442-2049-7570-574CD80ECFCC}"/>
              </a:ext>
            </a:extLst>
          </p:cNvPr>
          <p:cNvSpPr txBox="1"/>
          <p:nvPr/>
        </p:nvSpPr>
        <p:spPr>
          <a:xfrm>
            <a:off x="581103" y="1384831"/>
            <a:ext cx="6973035" cy="461665"/>
          </a:xfrm>
          <a:prstGeom prst="rect">
            <a:avLst/>
          </a:prstGeom>
          <a:noFill/>
        </p:spPr>
        <p:txBody>
          <a:bodyPr wrap="square">
            <a:spAutoFit/>
          </a:bodyPr>
          <a:lstStyle/>
          <a:p>
            <a:r>
              <a:rPr lang="en-US" sz="2400" b="1" u="sng" dirty="0">
                <a:solidFill>
                  <a:schemeClr val="tx2">
                    <a:lumMod val="60000"/>
                    <a:lumOff val="40000"/>
                  </a:schemeClr>
                </a:solidFill>
                <a:latin typeface="Arial" panose="020B0604020202020204" pitchFamily="34" charset="0"/>
                <a:cs typeface="Arial" panose="020B0604020202020204" pitchFamily="34" charset="0"/>
              </a:rPr>
              <a:t>Data Cleaning and Transformation (2002-2010)</a:t>
            </a:r>
          </a:p>
        </p:txBody>
      </p:sp>
      <p:pic>
        <p:nvPicPr>
          <p:cNvPr id="14" name="Picture 13">
            <a:extLst>
              <a:ext uri="{FF2B5EF4-FFF2-40B4-BE49-F238E27FC236}">
                <a16:creationId xmlns:a16="http://schemas.microsoft.com/office/drawing/2014/main" id="{3CCD49C2-D892-C335-6FED-9EBECF9E743F}"/>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39475896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theme/theme1.xml><?xml version="1.0" encoding="utf-8"?>
<a:theme xmlns:a="http://schemas.openxmlformats.org/drawingml/2006/main" name="Gallery">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8603</TotalTime>
  <Words>1307</Words>
  <Application>Microsoft Office PowerPoint</Application>
  <PresentationFormat>Widescreen</PresentationFormat>
  <Paragraphs>132</Paragraphs>
  <Slides>24</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Calibri</vt:lpstr>
      <vt:lpstr>Calibri Light</vt:lpstr>
      <vt:lpstr>Gill Sans MT</vt:lpstr>
      <vt:lpstr>Symbol</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felo magdy</cp:lastModifiedBy>
  <cp:revision>61</cp:revision>
  <dcterms:created xsi:type="dcterms:W3CDTF">2024-03-14T10:03:54Z</dcterms:created>
  <dcterms:modified xsi:type="dcterms:W3CDTF">2024-11-14T17:34:13Z</dcterms:modified>
</cp:coreProperties>
</file>